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8" r:id="rId18"/>
    <p:sldId id="279" r:id="rId19"/>
    <p:sldId id="277" r:id="rId20"/>
    <p:sldId id="274"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leinman" initials="AK" lastIdx="1" clrIdx="0">
    <p:extLst>
      <p:ext uri="{19B8F6BF-5375-455C-9EA6-DF929625EA0E}">
        <p15:presenceInfo xmlns:p15="http://schemas.microsoft.com/office/powerpoint/2012/main" userId="c12f6cc01854cd1e" providerId="Windows Live"/>
      </p:ext>
    </p:extLst>
  </p:cmAuthor>
  <p:cmAuthor id="2" name="Apetrei" initials="A" lastIdx="1" clrIdx="1">
    <p:extLst>
      <p:ext uri="{19B8F6BF-5375-455C-9EA6-DF929625EA0E}">
        <p15:presenceInfo xmlns:p15="http://schemas.microsoft.com/office/powerpoint/2012/main" userId="Apetr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3B"/>
    <a:srgbClr val="383333"/>
    <a:srgbClr val="FFFFFF"/>
    <a:srgbClr val="5DA9DD"/>
    <a:srgbClr val="4267B2"/>
    <a:srgbClr val="FEF3D4"/>
    <a:srgbClr val="F8E08E"/>
    <a:srgbClr val="C26E68"/>
    <a:srgbClr val="0099D2"/>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3549" autoAdjust="0"/>
  </p:normalViewPr>
  <p:slideViewPr>
    <p:cSldViewPr snapToGrid="0" snapToObjects="1">
      <p:cViewPr varScale="1">
        <p:scale>
          <a:sx n="91" d="100"/>
          <a:sy n="91" d="100"/>
        </p:scale>
        <p:origin x="1158" y="12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2181024-64C1-41A2-A405-E1F8F0661F78}" type="datetimeFigureOut">
              <a:rPr lang="en-US" smtClean="0"/>
              <a:t>7/24/2019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6B4D62A-2DC1-41A1-AB66-59F3EB497211}" type="slidenum">
              <a:rPr lang="en-US" smtClean="0"/>
              <a:t>‹#›</a:t>
            </a:fld>
            <a:endParaRPr lang="en-US"/>
          </a:p>
        </p:txBody>
      </p:sp>
    </p:spTree>
    <p:extLst>
      <p:ext uri="{BB962C8B-B14F-4D97-AF65-F5344CB8AC3E}">
        <p14:creationId xmlns:p14="http://schemas.microsoft.com/office/powerpoint/2010/main" val="342747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over 10 years of cure research, we have only had two patients with sterilizing cures, the Berlin and London patients. In these cases we have discovered the radical means which are required for HIV cure are not applicable to the general population. They received bone marrow transplants from donors homozygous for CCR5 delta32 and the patients who underwent the same treatment without delta32 donors, the </a:t>
            </a:r>
            <a:r>
              <a:rPr lang="en-US" dirty="0" err="1"/>
              <a:t>boston</a:t>
            </a:r>
            <a:r>
              <a:rPr lang="en-US" dirty="0"/>
              <a:t> patients, did not achieve remission.</a:t>
            </a:r>
          </a:p>
          <a:p>
            <a:endParaRPr lang="en-US" dirty="0"/>
          </a:p>
          <a:p>
            <a:r>
              <a:rPr lang="en-US" dirty="0"/>
              <a:t>The other form of cure is the function cure … there have been a few cases of function cures, the Visconti cohort teens and the south African child which had very early ART </a:t>
            </a:r>
            <a:r>
              <a:rPr lang="en-US" dirty="0" err="1"/>
              <a:t>intitiated</a:t>
            </a:r>
            <a:r>
              <a:rPr lang="en-US" dirty="0"/>
              <a:t> and went off of ART. These individuals did not rebound, but there is no reason to believe they have achieved a sterilizing cure and we do not fully understand why they have controlled. Additionally very few of the Visconti cohort achieved remission and the Mississippi baby, who also had early ART rebounded, demonstrating the lack of a solid technique for preventing progression with early ART.</a:t>
            </a:r>
          </a:p>
        </p:txBody>
      </p:sp>
      <p:sp>
        <p:nvSpPr>
          <p:cNvPr id="4" name="Slide Number Placeholder 3"/>
          <p:cNvSpPr>
            <a:spLocks noGrp="1"/>
          </p:cNvSpPr>
          <p:nvPr>
            <p:ph type="sldNum" sz="quarter" idx="5"/>
          </p:nvPr>
        </p:nvSpPr>
        <p:spPr/>
        <p:txBody>
          <a:bodyPr/>
          <a:lstStyle/>
          <a:p>
            <a:fld id="{B6B4D62A-2DC1-41A1-AB66-59F3EB497211}" type="slidenum">
              <a:rPr lang="en-US" smtClean="0"/>
              <a:t>4</a:t>
            </a:fld>
            <a:endParaRPr lang="en-US"/>
          </a:p>
        </p:txBody>
      </p:sp>
    </p:spTree>
    <p:extLst>
      <p:ext uri="{BB962C8B-B14F-4D97-AF65-F5344CB8AC3E}">
        <p14:creationId xmlns:p14="http://schemas.microsoft.com/office/powerpoint/2010/main" val="379329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the graphs, the total amount of cytokines being produced decreases post treatment. Although the percentage of cells producing multiple cytokines vs a single cytokine increased in one animal, the overall amount of cytokines being produced was still lowered. However, none of the changes were significant.</a:t>
            </a:r>
          </a:p>
        </p:txBody>
      </p:sp>
      <p:sp>
        <p:nvSpPr>
          <p:cNvPr id="4" name="Slide Number Placeholder 3"/>
          <p:cNvSpPr>
            <a:spLocks noGrp="1"/>
          </p:cNvSpPr>
          <p:nvPr>
            <p:ph type="sldNum" sz="quarter" idx="5"/>
          </p:nvPr>
        </p:nvSpPr>
        <p:spPr/>
        <p:txBody>
          <a:bodyPr/>
          <a:lstStyle/>
          <a:p>
            <a:fld id="{B6B4D62A-2DC1-41A1-AB66-59F3EB497211}" type="slidenum">
              <a:rPr lang="en-US" smtClean="0"/>
              <a:t>15</a:t>
            </a:fld>
            <a:endParaRPr lang="en-US"/>
          </a:p>
        </p:txBody>
      </p:sp>
    </p:spTree>
    <p:extLst>
      <p:ext uri="{BB962C8B-B14F-4D97-AF65-F5344CB8AC3E}">
        <p14:creationId xmlns:p14="http://schemas.microsoft.com/office/powerpoint/2010/main" val="243233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4D62A-2DC1-41A1-AB66-59F3EB497211}" type="slidenum">
              <a:rPr lang="en-US" smtClean="0"/>
              <a:t>16</a:t>
            </a:fld>
            <a:endParaRPr lang="en-US"/>
          </a:p>
        </p:txBody>
      </p:sp>
    </p:spTree>
    <p:extLst>
      <p:ext uri="{BB962C8B-B14F-4D97-AF65-F5344CB8AC3E}">
        <p14:creationId xmlns:p14="http://schemas.microsoft.com/office/powerpoint/2010/main" val="223533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4D62A-2DC1-41A1-AB66-59F3EB497211}" type="slidenum">
              <a:rPr lang="en-US" smtClean="0"/>
              <a:t>17</a:t>
            </a:fld>
            <a:endParaRPr lang="en-US"/>
          </a:p>
        </p:txBody>
      </p:sp>
    </p:spTree>
    <p:extLst>
      <p:ext uri="{BB962C8B-B14F-4D97-AF65-F5344CB8AC3E}">
        <p14:creationId xmlns:p14="http://schemas.microsoft.com/office/powerpoint/2010/main" val="309082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4D62A-2DC1-41A1-AB66-59F3EB497211}" type="slidenum">
              <a:rPr lang="en-US" smtClean="0"/>
              <a:t>18</a:t>
            </a:fld>
            <a:endParaRPr lang="en-US"/>
          </a:p>
        </p:txBody>
      </p:sp>
    </p:spTree>
    <p:extLst>
      <p:ext uri="{BB962C8B-B14F-4D97-AF65-F5344CB8AC3E}">
        <p14:creationId xmlns:p14="http://schemas.microsoft.com/office/powerpoint/2010/main" val="349085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4D62A-2DC1-41A1-AB66-59F3EB497211}" type="slidenum">
              <a:rPr lang="en-US" smtClean="0"/>
              <a:t>19</a:t>
            </a:fld>
            <a:endParaRPr lang="en-US"/>
          </a:p>
        </p:txBody>
      </p:sp>
    </p:spTree>
    <p:extLst>
      <p:ext uri="{BB962C8B-B14F-4D97-AF65-F5344CB8AC3E}">
        <p14:creationId xmlns:p14="http://schemas.microsoft.com/office/powerpoint/2010/main" val="245690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Plasma Viral Loads</a:t>
            </a:r>
          </a:p>
        </p:txBody>
      </p:sp>
      <p:pic>
        <p:nvPicPr>
          <p:cNvPr id="6" name="Picture 5">
            <a:extLst>
              <a:ext uri="{FF2B5EF4-FFF2-40B4-BE49-F238E27FC236}">
                <a16:creationId xmlns:a16="http://schemas.microsoft.com/office/drawing/2014/main" id="{037BA45E-3E00-496D-869A-EC03F2A2F5DA}"/>
              </a:ext>
            </a:extLst>
          </p:cNvPr>
          <p:cNvPicPr>
            <a:picLocks noChangeAspect="1"/>
          </p:cNvPicPr>
          <p:nvPr/>
        </p:nvPicPr>
        <p:blipFill>
          <a:blip r:embed="rId2"/>
          <a:stretch>
            <a:fillRect/>
          </a:stretch>
        </p:blipFill>
        <p:spPr>
          <a:xfrm>
            <a:off x="1666733" y="1202808"/>
            <a:ext cx="8858533" cy="4858696"/>
          </a:xfrm>
          <a:prstGeom prst="rect">
            <a:avLst/>
          </a:prstGeom>
        </p:spPr>
      </p:pic>
      <p:sp useBgFill="1">
        <p:nvSpPr>
          <p:cNvPr id="4" name="Rectangle 3">
            <a:extLst>
              <a:ext uri="{FF2B5EF4-FFF2-40B4-BE49-F238E27FC236}">
                <a16:creationId xmlns:a16="http://schemas.microsoft.com/office/drawing/2014/main" id="{2371F703-E3A5-4E1E-B521-68D71A3C7D2A}"/>
              </a:ext>
            </a:extLst>
          </p:cNvPr>
          <p:cNvSpPr/>
          <p:nvPr/>
        </p:nvSpPr>
        <p:spPr>
          <a:xfrm>
            <a:off x="5794375" y="5803694"/>
            <a:ext cx="1219200" cy="22732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chemeClr val="tx1"/>
                </a:solidFill>
              </a:rPr>
              <a:t>Postinfection</a:t>
            </a:r>
            <a:endParaRPr lang="en-US" sz="1400" b="1" dirty="0">
              <a:solidFill>
                <a:schemeClr val="tx1"/>
              </a:solidFill>
            </a:endParaRPr>
          </a:p>
        </p:txBody>
      </p:sp>
    </p:spTree>
    <p:extLst>
      <p:ext uri="{BB962C8B-B14F-4D97-AF65-F5344CB8AC3E}">
        <p14:creationId xmlns:p14="http://schemas.microsoft.com/office/powerpoint/2010/main" val="189428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Plasma Viral Loads-CD8</a:t>
            </a:r>
            <a:r>
              <a:rPr lang="en-US" baseline="30000" dirty="0">
                <a:latin typeface="Arial" panose="020B0604020202020204" pitchFamily="34" charset="0"/>
              </a:rPr>
              <a:t>+</a:t>
            </a:r>
            <a:r>
              <a:rPr lang="en-US" dirty="0">
                <a:latin typeface="Arial" panose="020B0604020202020204" pitchFamily="34" charset="0"/>
              </a:rPr>
              <a:t> Depletion</a:t>
            </a:r>
          </a:p>
        </p:txBody>
      </p:sp>
      <p:pic>
        <p:nvPicPr>
          <p:cNvPr id="4" name="Picture 3">
            <a:extLst>
              <a:ext uri="{FF2B5EF4-FFF2-40B4-BE49-F238E27FC236}">
                <a16:creationId xmlns:a16="http://schemas.microsoft.com/office/drawing/2014/main" id="{D85CB922-C778-406C-8F39-E111BC969F1F}"/>
              </a:ext>
            </a:extLst>
          </p:cNvPr>
          <p:cNvPicPr>
            <a:picLocks noChangeAspect="1"/>
          </p:cNvPicPr>
          <p:nvPr/>
        </p:nvPicPr>
        <p:blipFill>
          <a:blip r:embed="rId2"/>
          <a:stretch>
            <a:fillRect/>
          </a:stretch>
        </p:blipFill>
        <p:spPr>
          <a:xfrm>
            <a:off x="476250" y="1492371"/>
            <a:ext cx="5405217" cy="3873257"/>
          </a:xfrm>
          <a:prstGeom prst="rect">
            <a:avLst/>
          </a:prstGeom>
        </p:spPr>
      </p:pic>
      <p:sp>
        <p:nvSpPr>
          <p:cNvPr id="3" name="TextBox 2">
            <a:extLst>
              <a:ext uri="{FF2B5EF4-FFF2-40B4-BE49-F238E27FC236}">
                <a16:creationId xmlns:a16="http://schemas.microsoft.com/office/drawing/2014/main" id="{4F87E5BE-B85A-4ED9-84E8-5BA8D28A4A20}"/>
              </a:ext>
            </a:extLst>
          </p:cNvPr>
          <p:cNvSpPr txBox="1"/>
          <p:nvPr/>
        </p:nvSpPr>
        <p:spPr>
          <a:xfrm>
            <a:off x="3216958" y="4955993"/>
            <a:ext cx="263214" cy="400110"/>
          </a:xfrm>
          <a:prstGeom prst="rect">
            <a:avLst/>
          </a:prstGeom>
          <a:noFill/>
        </p:spPr>
        <p:txBody>
          <a:bodyPr wrap="none" rtlCol="0">
            <a:spAutoFit/>
          </a:bodyPr>
          <a:lstStyle/>
          <a:p>
            <a:r>
              <a:rPr lang="en-US" sz="2000" b="1" dirty="0"/>
              <a:t>-</a:t>
            </a:r>
          </a:p>
        </p:txBody>
      </p:sp>
      <p:pic>
        <p:nvPicPr>
          <p:cNvPr id="5" name="Picture 4">
            <a:extLst>
              <a:ext uri="{FF2B5EF4-FFF2-40B4-BE49-F238E27FC236}">
                <a16:creationId xmlns:a16="http://schemas.microsoft.com/office/drawing/2014/main" id="{5E9E14D8-EDFA-EF42-85F1-3760FBB086DC}"/>
              </a:ext>
            </a:extLst>
          </p:cNvPr>
          <p:cNvPicPr>
            <a:picLocks noChangeAspect="1"/>
          </p:cNvPicPr>
          <p:nvPr/>
        </p:nvPicPr>
        <p:blipFill>
          <a:blip r:embed="rId3"/>
          <a:stretch>
            <a:fillRect/>
          </a:stretch>
        </p:blipFill>
        <p:spPr>
          <a:xfrm>
            <a:off x="6300033" y="1441096"/>
            <a:ext cx="5405216" cy="3975806"/>
          </a:xfrm>
          <a:prstGeom prst="rect">
            <a:avLst/>
          </a:prstGeom>
        </p:spPr>
      </p:pic>
      <p:sp>
        <p:nvSpPr>
          <p:cNvPr id="6" name="TextBox 5">
            <a:extLst>
              <a:ext uri="{FF2B5EF4-FFF2-40B4-BE49-F238E27FC236}">
                <a16:creationId xmlns:a16="http://schemas.microsoft.com/office/drawing/2014/main" id="{30212B73-3F0D-404D-9915-19CDD0E4CD2B}"/>
              </a:ext>
            </a:extLst>
          </p:cNvPr>
          <p:cNvSpPr txBox="1"/>
          <p:nvPr/>
        </p:nvSpPr>
        <p:spPr>
          <a:xfrm>
            <a:off x="9082327" y="5016792"/>
            <a:ext cx="263214"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24230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T-cell Dynamics</a:t>
            </a:r>
          </a:p>
        </p:txBody>
      </p:sp>
      <p:pic>
        <p:nvPicPr>
          <p:cNvPr id="3" name="Picture 2">
            <a:extLst>
              <a:ext uri="{FF2B5EF4-FFF2-40B4-BE49-F238E27FC236}">
                <a16:creationId xmlns:a16="http://schemas.microsoft.com/office/drawing/2014/main" id="{4C5F6F79-C64C-4717-9613-E2F4B75D7B87}"/>
              </a:ext>
            </a:extLst>
          </p:cNvPr>
          <p:cNvPicPr>
            <a:picLocks noChangeAspect="1"/>
          </p:cNvPicPr>
          <p:nvPr/>
        </p:nvPicPr>
        <p:blipFill>
          <a:blip r:embed="rId2"/>
          <a:stretch>
            <a:fillRect/>
          </a:stretch>
        </p:blipFill>
        <p:spPr>
          <a:xfrm>
            <a:off x="394290" y="1576968"/>
            <a:ext cx="5898855" cy="4022457"/>
          </a:xfrm>
          <a:prstGeom prst="rect">
            <a:avLst/>
          </a:prstGeom>
        </p:spPr>
      </p:pic>
      <p:pic>
        <p:nvPicPr>
          <p:cNvPr id="4" name="Picture 3">
            <a:extLst>
              <a:ext uri="{FF2B5EF4-FFF2-40B4-BE49-F238E27FC236}">
                <a16:creationId xmlns:a16="http://schemas.microsoft.com/office/drawing/2014/main" id="{917B24E2-4C35-41EC-BFB9-77FD2676D6CD}"/>
              </a:ext>
            </a:extLst>
          </p:cNvPr>
          <p:cNvPicPr>
            <a:picLocks noChangeAspect="1"/>
          </p:cNvPicPr>
          <p:nvPr/>
        </p:nvPicPr>
        <p:blipFill>
          <a:blip r:embed="rId3"/>
          <a:stretch>
            <a:fillRect/>
          </a:stretch>
        </p:blipFill>
        <p:spPr>
          <a:xfrm>
            <a:off x="6096000" y="1586742"/>
            <a:ext cx="5884521" cy="4012683"/>
          </a:xfrm>
          <a:prstGeom prst="rect">
            <a:avLst/>
          </a:prstGeom>
        </p:spPr>
      </p:pic>
      <p:sp>
        <p:nvSpPr>
          <p:cNvPr id="5" name="TextBox 4">
            <a:extLst>
              <a:ext uri="{FF2B5EF4-FFF2-40B4-BE49-F238E27FC236}">
                <a16:creationId xmlns:a16="http://schemas.microsoft.com/office/drawing/2014/main" id="{EC525D3E-13F2-449F-A408-60278F6AC238}"/>
              </a:ext>
            </a:extLst>
          </p:cNvPr>
          <p:cNvSpPr txBox="1"/>
          <p:nvPr/>
        </p:nvSpPr>
        <p:spPr>
          <a:xfrm>
            <a:off x="550713" y="3074830"/>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3000</a:t>
            </a:r>
          </a:p>
        </p:txBody>
      </p:sp>
      <p:cxnSp>
        <p:nvCxnSpPr>
          <p:cNvPr id="7" name="Straight Connector 6">
            <a:extLst>
              <a:ext uri="{FF2B5EF4-FFF2-40B4-BE49-F238E27FC236}">
                <a16:creationId xmlns:a16="http://schemas.microsoft.com/office/drawing/2014/main" id="{1836A84B-8E28-49A4-B075-4FE6BA923DAD}"/>
              </a:ext>
            </a:extLst>
          </p:cNvPr>
          <p:cNvCxnSpPr>
            <a:cxnSpLocks/>
          </p:cNvCxnSpPr>
          <p:nvPr/>
        </p:nvCxnSpPr>
        <p:spPr>
          <a:xfrm>
            <a:off x="971550" y="3213329"/>
            <a:ext cx="82296" cy="1"/>
          </a:xfrm>
          <a:prstGeom prst="line">
            <a:avLst/>
          </a:prstGeom>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D0D5F413-7F81-48E4-BB70-D2C31B57796C}"/>
              </a:ext>
            </a:extLst>
          </p:cNvPr>
          <p:cNvSpPr txBox="1"/>
          <p:nvPr/>
        </p:nvSpPr>
        <p:spPr>
          <a:xfrm>
            <a:off x="549570" y="4303555"/>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1000</a:t>
            </a:r>
          </a:p>
        </p:txBody>
      </p:sp>
      <p:cxnSp>
        <p:nvCxnSpPr>
          <p:cNvPr id="12" name="Straight Connector 11">
            <a:extLst>
              <a:ext uri="{FF2B5EF4-FFF2-40B4-BE49-F238E27FC236}">
                <a16:creationId xmlns:a16="http://schemas.microsoft.com/office/drawing/2014/main" id="{1AD86B3B-0AA8-4814-89C6-2F929E3D697F}"/>
              </a:ext>
            </a:extLst>
          </p:cNvPr>
          <p:cNvCxnSpPr>
            <a:cxnSpLocks/>
          </p:cNvCxnSpPr>
          <p:nvPr/>
        </p:nvCxnSpPr>
        <p:spPr>
          <a:xfrm>
            <a:off x="970407" y="4442054"/>
            <a:ext cx="82296" cy="1"/>
          </a:xfrm>
          <a:prstGeom prst="line">
            <a:avLst/>
          </a:prstGeom>
          <a:effectLst/>
        </p:spPr>
        <p:style>
          <a:lnRef idx="2">
            <a:schemeClr val="dk1"/>
          </a:lnRef>
          <a:fillRef idx="0">
            <a:schemeClr val="dk1"/>
          </a:fillRef>
          <a:effectRef idx="1">
            <a:schemeClr val="dk1"/>
          </a:effectRef>
          <a:fontRef idx="minor">
            <a:schemeClr val="tx1"/>
          </a:fontRef>
        </p:style>
      </p:cxnSp>
      <p:sp useBgFill="1">
        <p:nvSpPr>
          <p:cNvPr id="13" name="Rectangle 12">
            <a:extLst>
              <a:ext uri="{FF2B5EF4-FFF2-40B4-BE49-F238E27FC236}">
                <a16:creationId xmlns:a16="http://schemas.microsoft.com/office/drawing/2014/main" id="{E9F826E1-BB40-4519-B146-F92757B92196}"/>
              </a:ext>
            </a:extLst>
          </p:cNvPr>
          <p:cNvSpPr/>
          <p:nvPr/>
        </p:nvSpPr>
        <p:spPr>
          <a:xfrm>
            <a:off x="3143250" y="5342890"/>
            <a:ext cx="1219200" cy="22732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chemeClr val="tx1"/>
                </a:solidFill>
              </a:rPr>
              <a:t>Postinfection</a:t>
            </a:r>
            <a:endParaRPr lang="en-US" sz="1400" b="1" dirty="0">
              <a:solidFill>
                <a:schemeClr val="tx1"/>
              </a:solidFill>
            </a:endParaRPr>
          </a:p>
        </p:txBody>
      </p:sp>
      <p:sp useBgFill="1">
        <p:nvSpPr>
          <p:cNvPr id="14" name="Rectangle 13">
            <a:extLst>
              <a:ext uri="{FF2B5EF4-FFF2-40B4-BE49-F238E27FC236}">
                <a16:creationId xmlns:a16="http://schemas.microsoft.com/office/drawing/2014/main" id="{7456FEDD-AD7B-4A50-9BD1-536A2C78DCC2}"/>
              </a:ext>
            </a:extLst>
          </p:cNvPr>
          <p:cNvSpPr/>
          <p:nvPr/>
        </p:nvSpPr>
        <p:spPr>
          <a:xfrm>
            <a:off x="8835435" y="5333365"/>
            <a:ext cx="1219200" cy="22732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chemeClr val="tx1"/>
                </a:solidFill>
              </a:rPr>
              <a:t>Postinfection</a:t>
            </a:r>
            <a:endParaRPr lang="en-US" sz="1400" b="1" dirty="0">
              <a:solidFill>
                <a:schemeClr val="tx1"/>
              </a:solidFill>
            </a:endParaRPr>
          </a:p>
        </p:txBody>
      </p:sp>
    </p:spTree>
    <p:extLst>
      <p:ext uri="{BB962C8B-B14F-4D97-AF65-F5344CB8AC3E}">
        <p14:creationId xmlns:p14="http://schemas.microsoft.com/office/powerpoint/2010/main" val="381558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604"/>
            <a:ext cx="10972800" cy="1143000"/>
          </a:xfrm>
        </p:spPr>
        <p:txBody>
          <a:bodyPr/>
          <a:lstStyle/>
          <a:p>
            <a:r>
              <a:rPr lang="en-US" dirty="0">
                <a:latin typeface="Arial" panose="020B0604020202020204" pitchFamily="34" charset="0"/>
              </a:rPr>
              <a:t>Immune Activation</a:t>
            </a:r>
          </a:p>
        </p:txBody>
      </p:sp>
      <p:pic>
        <p:nvPicPr>
          <p:cNvPr id="3" name="Picture 2">
            <a:extLst>
              <a:ext uri="{FF2B5EF4-FFF2-40B4-BE49-F238E27FC236}">
                <a16:creationId xmlns:a16="http://schemas.microsoft.com/office/drawing/2014/main" id="{75BA0B5D-441C-4529-9B2B-C0ED74E79F50}"/>
              </a:ext>
            </a:extLst>
          </p:cNvPr>
          <p:cNvPicPr>
            <a:picLocks noChangeAspect="1"/>
          </p:cNvPicPr>
          <p:nvPr/>
        </p:nvPicPr>
        <p:blipFill>
          <a:blip r:embed="rId2"/>
          <a:stretch>
            <a:fillRect/>
          </a:stretch>
        </p:blipFill>
        <p:spPr>
          <a:xfrm>
            <a:off x="2451245" y="697284"/>
            <a:ext cx="7289510" cy="5408568"/>
          </a:xfrm>
          <a:prstGeom prst="rect">
            <a:avLst/>
          </a:prstGeom>
        </p:spPr>
      </p:pic>
      <p:sp useBgFill="1">
        <p:nvSpPr>
          <p:cNvPr id="4" name="Rectangle 3">
            <a:extLst>
              <a:ext uri="{FF2B5EF4-FFF2-40B4-BE49-F238E27FC236}">
                <a16:creationId xmlns:a16="http://schemas.microsoft.com/office/drawing/2014/main" id="{E4C490B1-ED8F-4FAE-B2EB-1BE4D6B48487}"/>
              </a:ext>
            </a:extLst>
          </p:cNvPr>
          <p:cNvSpPr/>
          <p:nvPr/>
        </p:nvSpPr>
        <p:spPr>
          <a:xfrm>
            <a:off x="4089400" y="5905173"/>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5" name="Rectangle 4">
            <a:extLst>
              <a:ext uri="{FF2B5EF4-FFF2-40B4-BE49-F238E27FC236}">
                <a16:creationId xmlns:a16="http://schemas.microsoft.com/office/drawing/2014/main" id="{30573C03-8A37-4F03-A08E-5FAE7259ABFE}"/>
              </a:ext>
            </a:extLst>
          </p:cNvPr>
          <p:cNvSpPr/>
          <p:nvPr/>
        </p:nvSpPr>
        <p:spPr>
          <a:xfrm>
            <a:off x="7648956" y="5910480"/>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6" name="Rectangle 5">
            <a:extLst>
              <a:ext uri="{FF2B5EF4-FFF2-40B4-BE49-F238E27FC236}">
                <a16:creationId xmlns:a16="http://schemas.microsoft.com/office/drawing/2014/main" id="{C3A4265F-DBB9-4C36-A704-6AA7127E8315}"/>
              </a:ext>
            </a:extLst>
          </p:cNvPr>
          <p:cNvSpPr/>
          <p:nvPr/>
        </p:nvSpPr>
        <p:spPr>
          <a:xfrm>
            <a:off x="7668006" y="3080367"/>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7" name="Rectangle 6">
            <a:extLst>
              <a:ext uri="{FF2B5EF4-FFF2-40B4-BE49-F238E27FC236}">
                <a16:creationId xmlns:a16="http://schemas.microsoft.com/office/drawing/2014/main" id="{ACAB54EF-50B8-4A2F-B740-F85B54E453CC}"/>
              </a:ext>
            </a:extLst>
          </p:cNvPr>
          <p:cNvSpPr/>
          <p:nvPr/>
        </p:nvSpPr>
        <p:spPr>
          <a:xfrm>
            <a:off x="4035498" y="3080367"/>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Tree>
    <p:extLst>
      <p:ext uri="{BB962C8B-B14F-4D97-AF65-F5344CB8AC3E}">
        <p14:creationId xmlns:p14="http://schemas.microsoft.com/office/powerpoint/2010/main" val="118415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419"/>
            <a:ext cx="10972800" cy="1143000"/>
          </a:xfrm>
        </p:spPr>
        <p:txBody>
          <a:bodyPr/>
          <a:lstStyle/>
          <a:p>
            <a:r>
              <a:rPr lang="en-US" dirty="0">
                <a:latin typeface="Arial" panose="020B0604020202020204" pitchFamily="34" charset="0"/>
              </a:rPr>
              <a:t>Tissue Immune Activation</a:t>
            </a:r>
          </a:p>
        </p:txBody>
      </p:sp>
      <p:pic>
        <p:nvPicPr>
          <p:cNvPr id="3" name="Picture 2">
            <a:extLst>
              <a:ext uri="{FF2B5EF4-FFF2-40B4-BE49-F238E27FC236}">
                <a16:creationId xmlns:a16="http://schemas.microsoft.com/office/drawing/2014/main" id="{6714295C-8A8A-46D3-91EC-16A85E450426}"/>
              </a:ext>
            </a:extLst>
          </p:cNvPr>
          <p:cNvPicPr>
            <a:picLocks noChangeAspect="1"/>
          </p:cNvPicPr>
          <p:nvPr/>
        </p:nvPicPr>
        <p:blipFill>
          <a:blip r:embed="rId2"/>
          <a:stretch>
            <a:fillRect/>
          </a:stretch>
        </p:blipFill>
        <p:spPr>
          <a:xfrm>
            <a:off x="2804415" y="736745"/>
            <a:ext cx="7370363" cy="2613286"/>
          </a:xfrm>
          <a:prstGeom prst="rect">
            <a:avLst/>
          </a:prstGeom>
        </p:spPr>
      </p:pic>
      <p:pic>
        <p:nvPicPr>
          <p:cNvPr id="4" name="Picture 3">
            <a:extLst>
              <a:ext uri="{FF2B5EF4-FFF2-40B4-BE49-F238E27FC236}">
                <a16:creationId xmlns:a16="http://schemas.microsoft.com/office/drawing/2014/main" id="{A9E1B6B4-6223-4004-878F-B928E626D4BF}"/>
              </a:ext>
            </a:extLst>
          </p:cNvPr>
          <p:cNvPicPr>
            <a:picLocks noChangeAspect="1"/>
          </p:cNvPicPr>
          <p:nvPr/>
        </p:nvPicPr>
        <p:blipFill>
          <a:blip r:embed="rId3"/>
          <a:stretch>
            <a:fillRect/>
          </a:stretch>
        </p:blipFill>
        <p:spPr>
          <a:xfrm>
            <a:off x="2804417" y="3405560"/>
            <a:ext cx="7370362" cy="2706551"/>
          </a:xfrm>
          <a:prstGeom prst="rect">
            <a:avLst/>
          </a:prstGeom>
        </p:spPr>
      </p:pic>
      <p:sp>
        <p:nvSpPr>
          <p:cNvPr id="5" name="TextBox 4">
            <a:extLst>
              <a:ext uri="{FF2B5EF4-FFF2-40B4-BE49-F238E27FC236}">
                <a16:creationId xmlns:a16="http://schemas.microsoft.com/office/drawing/2014/main" id="{3ADEC9C4-DB37-4710-A22C-EE6AC501F5F8}"/>
              </a:ext>
            </a:extLst>
          </p:cNvPr>
          <p:cNvSpPr txBox="1"/>
          <p:nvPr/>
        </p:nvSpPr>
        <p:spPr>
          <a:xfrm>
            <a:off x="312323" y="1735039"/>
            <a:ext cx="2492092" cy="369332"/>
          </a:xfrm>
          <a:prstGeom prst="rect">
            <a:avLst/>
          </a:prstGeom>
          <a:noFill/>
        </p:spPr>
        <p:txBody>
          <a:bodyPr wrap="none" rtlCol="0">
            <a:spAutoFit/>
          </a:bodyPr>
          <a:lstStyle/>
          <a:p>
            <a:r>
              <a:rPr lang="en-US" dirty="0"/>
              <a:t>Superficial Lymph Nodes</a:t>
            </a:r>
          </a:p>
        </p:txBody>
      </p:sp>
      <p:sp>
        <p:nvSpPr>
          <p:cNvPr id="6" name="TextBox 5">
            <a:extLst>
              <a:ext uri="{FF2B5EF4-FFF2-40B4-BE49-F238E27FC236}">
                <a16:creationId xmlns:a16="http://schemas.microsoft.com/office/drawing/2014/main" id="{F8500E44-CB64-447B-A530-D486BA4FE654}"/>
              </a:ext>
            </a:extLst>
          </p:cNvPr>
          <p:cNvSpPr txBox="1"/>
          <p:nvPr/>
        </p:nvSpPr>
        <p:spPr>
          <a:xfrm>
            <a:off x="877021" y="4644156"/>
            <a:ext cx="1875513" cy="369332"/>
          </a:xfrm>
          <a:prstGeom prst="rect">
            <a:avLst/>
          </a:prstGeom>
          <a:noFill/>
        </p:spPr>
        <p:txBody>
          <a:bodyPr wrap="none" rtlCol="0">
            <a:spAutoFit/>
          </a:bodyPr>
          <a:lstStyle/>
          <a:p>
            <a:r>
              <a:rPr lang="en-US" dirty="0"/>
              <a:t>Intestinal Biopsies</a:t>
            </a:r>
          </a:p>
        </p:txBody>
      </p:sp>
      <p:sp useBgFill="1">
        <p:nvSpPr>
          <p:cNvPr id="7" name="Rectangle 6">
            <a:extLst>
              <a:ext uri="{FF2B5EF4-FFF2-40B4-BE49-F238E27FC236}">
                <a16:creationId xmlns:a16="http://schemas.microsoft.com/office/drawing/2014/main" id="{32512FD6-AB41-4188-908E-F769600F72FC}"/>
              </a:ext>
            </a:extLst>
          </p:cNvPr>
          <p:cNvSpPr/>
          <p:nvPr/>
        </p:nvSpPr>
        <p:spPr>
          <a:xfrm>
            <a:off x="8067675" y="5929149"/>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8" name="Rectangle 7">
            <a:extLst>
              <a:ext uri="{FF2B5EF4-FFF2-40B4-BE49-F238E27FC236}">
                <a16:creationId xmlns:a16="http://schemas.microsoft.com/office/drawing/2014/main" id="{E191CDB4-8581-40E6-A3E9-73A918947154}"/>
              </a:ext>
            </a:extLst>
          </p:cNvPr>
          <p:cNvSpPr/>
          <p:nvPr/>
        </p:nvSpPr>
        <p:spPr>
          <a:xfrm>
            <a:off x="8105775" y="3150678"/>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9" name="Rectangle 8">
            <a:extLst>
              <a:ext uri="{FF2B5EF4-FFF2-40B4-BE49-F238E27FC236}">
                <a16:creationId xmlns:a16="http://schemas.microsoft.com/office/drawing/2014/main" id="{7EFD8746-7837-46A9-9F96-18E8DC1A0B9C}"/>
              </a:ext>
            </a:extLst>
          </p:cNvPr>
          <p:cNvSpPr/>
          <p:nvPr/>
        </p:nvSpPr>
        <p:spPr>
          <a:xfrm>
            <a:off x="4393059" y="5914698"/>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 useBgFill="1">
        <p:nvSpPr>
          <p:cNvPr id="10" name="Rectangle 9">
            <a:extLst>
              <a:ext uri="{FF2B5EF4-FFF2-40B4-BE49-F238E27FC236}">
                <a16:creationId xmlns:a16="http://schemas.microsoft.com/office/drawing/2014/main" id="{6A284C0B-5658-4BEB-8C38-579C257E2AE1}"/>
              </a:ext>
            </a:extLst>
          </p:cNvPr>
          <p:cNvSpPr/>
          <p:nvPr/>
        </p:nvSpPr>
        <p:spPr>
          <a:xfrm>
            <a:off x="4402584" y="3169396"/>
            <a:ext cx="990600" cy="1862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err="1">
                <a:solidFill>
                  <a:schemeClr val="tx1"/>
                </a:solidFill>
              </a:rPr>
              <a:t>Postinfection</a:t>
            </a:r>
            <a:endParaRPr lang="en-US" sz="900" b="1" dirty="0">
              <a:solidFill>
                <a:schemeClr val="tx1"/>
              </a:solidFill>
            </a:endParaRPr>
          </a:p>
        </p:txBody>
      </p:sp>
    </p:spTree>
    <p:extLst>
      <p:ext uri="{BB962C8B-B14F-4D97-AF65-F5344CB8AC3E}">
        <p14:creationId xmlns:p14="http://schemas.microsoft.com/office/powerpoint/2010/main" val="268707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121"/>
            <a:ext cx="10972800" cy="1143000"/>
          </a:xfrm>
        </p:spPr>
        <p:txBody>
          <a:bodyPr/>
          <a:lstStyle/>
          <a:p>
            <a:r>
              <a:rPr lang="en-US" dirty="0">
                <a:latin typeface="Arial" panose="020B0604020202020204" pitchFamily="34" charset="0"/>
              </a:rPr>
              <a:t>SIV-Specific Immune Responses</a:t>
            </a:r>
          </a:p>
        </p:txBody>
      </p:sp>
      <p:pic>
        <p:nvPicPr>
          <p:cNvPr id="3" name="Picture 2">
            <a:extLst>
              <a:ext uri="{FF2B5EF4-FFF2-40B4-BE49-F238E27FC236}">
                <a16:creationId xmlns:a16="http://schemas.microsoft.com/office/drawing/2014/main" id="{1DAA3631-3871-4EE9-9CA9-C8D53E9B6AD2}"/>
              </a:ext>
            </a:extLst>
          </p:cNvPr>
          <p:cNvPicPr>
            <a:picLocks noChangeAspect="1"/>
          </p:cNvPicPr>
          <p:nvPr/>
        </p:nvPicPr>
        <p:blipFill>
          <a:blip r:embed="rId3"/>
          <a:stretch>
            <a:fillRect/>
          </a:stretch>
        </p:blipFill>
        <p:spPr>
          <a:xfrm>
            <a:off x="212849" y="566680"/>
            <a:ext cx="11766300" cy="5724640"/>
          </a:xfrm>
          <a:prstGeom prst="rect">
            <a:avLst/>
          </a:prstGeom>
        </p:spPr>
      </p:pic>
    </p:spTree>
    <p:extLst>
      <p:ext uri="{BB962C8B-B14F-4D97-AF65-F5344CB8AC3E}">
        <p14:creationId xmlns:p14="http://schemas.microsoft.com/office/powerpoint/2010/main" val="38660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865"/>
            <a:ext cx="10972800" cy="1143000"/>
          </a:xfrm>
        </p:spPr>
        <p:txBody>
          <a:bodyPr/>
          <a:lstStyle/>
          <a:p>
            <a:r>
              <a:rPr lang="en-US" dirty="0">
                <a:latin typeface="Arial" panose="020B0604020202020204" pitchFamily="34" charset="0"/>
              </a:rPr>
              <a:t>Toxicities</a:t>
            </a:r>
          </a:p>
        </p:txBody>
      </p:sp>
      <p:grpSp>
        <p:nvGrpSpPr>
          <p:cNvPr id="16" name="Group 15">
            <a:extLst>
              <a:ext uri="{FF2B5EF4-FFF2-40B4-BE49-F238E27FC236}">
                <a16:creationId xmlns:a16="http://schemas.microsoft.com/office/drawing/2014/main" id="{9DB97931-AFA1-49BB-BF9B-8D12C33D1926}"/>
              </a:ext>
            </a:extLst>
          </p:cNvPr>
          <p:cNvGrpSpPr/>
          <p:nvPr/>
        </p:nvGrpSpPr>
        <p:grpSpPr>
          <a:xfrm>
            <a:off x="1273518" y="143219"/>
            <a:ext cx="9985720" cy="3236173"/>
            <a:chOff x="1328603" y="342255"/>
            <a:chExt cx="9641118" cy="3037137"/>
          </a:xfrm>
        </p:grpSpPr>
        <p:grpSp>
          <p:nvGrpSpPr>
            <p:cNvPr id="14" name="Group 13">
              <a:extLst>
                <a:ext uri="{FF2B5EF4-FFF2-40B4-BE49-F238E27FC236}">
                  <a16:creationId xmlns:a16="http://schemas.microsoft.com/office/drawing/2014/main" id="{67332DE6-4238-474A-8A52-9CBB4891A548}"/>
                </a:ext>
              </a:extLst>
            </p:cNvPr>
            <p:cNvGrpSpPr/>
            <p:nvPr/>
          </p:nvGrpSpPr>
          <p:grpSpPr>
            <a:xfrm>
              <a:off x="1328603" y="342255"/>
              <a:ext cx="9641118" cy="3037137"/>
              <a:chOff x="1328603" y="391863"/>
              <a:chExt cx="9641118" cy="3037137"/>
            </a:xfrm>
          </p:grpSpPr>
          <p:grpSp>
            <p:nvGrpSpPr>
              <p:cNvPr id="3" name="Group 2">
                <a:extLst>
                  <a:ext uri="{FF2B5EF4-FFF2-40B4-BE49-F238E27FC236}">
                    <a16:creationId xmlns:a16="http://schemas.microsoft.com/office/drawing/2014/main" id="{CC3D2C12-8E79-4FD4-B387-3034C4A0ECC3}"/>
                  </a:ext>
                </a:extLst>
              </p:cNvPr>
              <p:cNvGrpSpPr/>
              <p:nvPr/>
            </p:nvGrpSpPr>
            <p:grpSpPr>
              <a:xfrm>
                <a:off x="1328603" y="391863"/>
                <a:ext cx="9641118" cy="3037137"/>
                <a:chOff x="188682" y="1033274"/>
                <a:chExt cx="9546924" cy="4495996"/>
              </a:xfrm>
            </p:grpSpPr>
            <p:grpSp>
              <p:nvGrpSpPr>
                <p:cNvPr id="4" name="Group 3">
                  <a:extLst>
                    <a:ext uri="{FF2B5EF4-FFF2-40B4-BE49-F238E27FC236}">
                      <a16:creationId xmlns:a16="http://schemas.microsoft.com/office/drawing/2014/main" id="{F1FECBD2-4EEB-4362-8EF1-2537E0975E6A}"/>
                    </a:ext>
                  </a:extLst>
                </p:cNvPr>
                <p:cNvGrpSpPr/>
                <p:nvPr/>
              </p:nvGrpSpPr>
              <p:grpSpPr>
                <a:xfrm>
                  <a:off x="188682" y="1033274"/>
                  <a:ext cx="9546924" cy="4495996"/>
                  <a:chOff x="188682" y="1033274"/>
                  <a:chExt cx="9546924" cy="4495996"/>
                </a:xfrm>
              </p:grpSpPr>
              <p:pic>
                <p:nvPicPr>
                  <p:cNvPr id="6" name="Picture 5">
                    <a:extLst>
                      <a:ext uri="{FF2B5EF4-FFF2-40B4-BE49-F238E27FC236}">
                        <a16:creationId xmlns:a16="http://schemas.microsoft.com/office/drawing/2014/main" id="{34513553-FBDF-457A-8533-0121F4F3CBF5}"/>
                      </a:ext>
                    </a:extLst>
                  </p:cNvPr>
                  <p:cNvPicPr>
                    <a:picLocks noChangeAspect="1"/>
                  </p:cNvPicPr>
                  <p:nvPr/>
                </p:nvPicPr>
                <p:blipFill rotWithShape="1">
                  <a:blip r:embed="rId3"/>
                  <a:srcRect l="25384" t="15676" b="9130"/>
                  <a:stretch/>
                </p:blipFill>
                <p:spPr>
                  <a:xfrm>
                    <a:off x="4672584" y="1700785"/>
                    <a:ext cx="5063022" cy="3419855"/>
                  </a:xfrm>
                  <a:prstGeom prst="rect">
                    <a:avLst/>
                  </a:prstGeom>
                </p:spPr>
              </p:pic>
              <p:pic>
                <p:nvPicPr>
                  <p:cNvPr id="7" name="Picture 6" descr="A close up of a light&#10;&#10;Description generated with high confidence">
                    <a:extLst>
                      <a:ext uri="{FF2B5EF4-FFF2-40B4-BE49-F238E27FC236}">
                        <a16:creationId xmlns:a16="http://schemas.microsoft.com/office/drawing/2014/main" id="{9FC8E7F6-EBC6-47E9-B7CC-27B72D945860}"/>
                      </a:ext>
                    </a:extLst>
                  </p:cNvPr>
                  <p:cNvPicPr>
                    <a:picLocks noChangeAspect="1"/>
                  </p:cNvPicPr>
                  <p:nvPr/>
                </p:nvPicPr>
                <p:blipFill rotWithShape="1">
                  <a:blip r:embed="rId4"/>
                  <a:srcRect l="-1" t="1143" r="35536"/>
                  <a:stretch/>
                </p:blipFill>
                <p:spPr>
                  <a:xfrm>
                    <a:off x="188682" y="1033274"/>
                    <a:ext cx="4374174" cy="4495996"/>
                  </a:xfrm>
                  <a:prstGeom prst="rect">
                    <a:avLst/>
                  </a:prstGeom>
                </p:spPr>
              </p:pic>
            </p:grpSp>
            <p:sp>
              <p:nvSpPr>
                <p:cNvPr id="5" name="TextBox 4">
                  <a:extLst>
                    <a:ext uri="{FF2B5EF4-FFF2-40B4-BE49-F238E27FC236}">
                      <a16:creationId xmlns:a16="http://schemas.microsoft.com/office/drawing/2014/main" id="{B53F029E-01D0-481B-ADBC-A3C4239445C9}"/>
                    </a:ext>
                  </a:extLst>
                </p:cNvPr>
                <p:cNvSpPr txBox="1"/>
                <p:nvPr/>
              </p:nvSpPr>
              <p:spPr>
                <a:xfrm>
                  <a:off x="4544726" y="4830775"/>
                  <a:ext cx="406678" cy="332316"/>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grpSp>
          <p:sp>
            <p:nvSpPr>
              <p:cNvPr id="13" name="Rectangle 12">
                <a:extLst>
                  <a:ext uri="{FF2B5EF4-FFF2-40B4-BE49-F238E27FC236}">
                    <a16:creationId xmlns:a16="http://schemas.microsoft.com/office/drawing/2014/main" id="{BF2F6A64-E13F-40A9-A2EA-6D8BAF60790B}"/>
                  </a:ext>
                </a:extLst>
              </p:cNvPr>
              <p:cNvSpPr/>
              <p:nvPr/>
            </p:nvSpPr>
            <p:spPr>
              <a:xfrm>
                <a:off x="4059936" y="391863"/>
                <a:ext cx="713232" cy="303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80DC415-7287-4ECA-983E-05BBE0FFBB40}"/>
                </a:ext>
              </a:extLst>
            </p:cNvPr>
            <p:cNvSpPr txBox="1"/>
            <p:nvPr/>
          </p:nvSpPr>
          <p:spPr>
            <a:xfrm>
              <a:off x="5493147" y="712569"/>
              <a:ext cx="616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ALT</a:t>
              </a:r>
            </a:p>
          </p:txBody>
        </p:sp>
      </p:grpSp>
      <p:grpSp>
        <p:nvGrpSpPr>
          <p:cNvPr id="17" name="Group 16">
            <a:extLst>
              <a:ext uri="{FF2B5EF4-FFF2-40B4-BE49-F238E27FC236}">
                <a16:creationId xmlns:a16="http://schemas.microsoft.com/office/drawing/2014/main" id="{41FF7ECD-4A2C-49E1-A40C-BBBB4057EC91}"/>
              </a:ext>
            </a:extLst>
          </p:cNvPr>
          <p:cNvGrpSpPr/>
          <p:nvPr/>
        </p:nvGrpSpPr>
        <p:grpSpPr>
          <a:xfrm>
            <a:off x="1273518" y="3478610"/>
            <a:ext cx="9985720" cy="2712848"/>
            <a:chOff x="-394075" y="932688"/>
            <a:chExt cx="9553609" cy="3676064"/>
          </a:xfrm>
        </p:grpSpPr>
        <p:pic>
          <p:nvPicPr>
            <p:cNvPr id="18" name="Picture 17" descr="A picture containing object&#10;&#10;Description generated with high confidence">
              <a:extLst>
                <a:ext uri="{FF2B5EF4-FFF2-40B4-BE49-F238E27FC236}">
                  <a16:creationId xmlns:a16="http://schemas.microsoft.com/office/drawing/2014/main" id="{4C81F365-2F99-43AF-9C57-5149E898B3F3}"/>
                </a:ext>
              </a:extLst>
            </p:cNvPr>
            <p:cNvPicPr>
              <a:picLocks noChangeAspect="1"/>
            </p:cNvPicPr>
            <p:nvPr/>
          </p:nvPicPr>
          <p:blipFill rotWithShape="1">
            <a:blip r:embed="rId5"/>
            <a:srcRect t="13232" r="35495"/>
            <a:stretch/>
          </p:blipFill>
          <p:spPr>
            <a:xfrm>
              <a:off x="-394075" y="1069848"/>
              <a:ext cx="4380859" cy="3538904"/>
            </a:xfrm>
            <a:prstGeom prst="rect">
              <a:avLst/>
            </a:prstGeom>
          </p:spPr>
        </p:pic>
        <p:pic>
          <p:nvPicPr>
            <p:cNvPr id="19" name="Picture 18" descr="A close up of a light&#10;&#10;Description generated with high confidence">
              <a:extLst>
                <a:ext uri="{FF2B5EF4-FFF2-40B4-BE49-F238E27FC236}">
                  <a16:creationId xmlns:a16="http://schemas.microsoft.com/office/drawing/2014/main" id="{B92511E5-428D-4BAE-BA49-2748165B0E83}"/>
                </a:ext>
              </a:extLst>
            </p:cNvPr>
            <p:cNvPicPr>
              <a:picLocks noChangeAspect="1"/>
            </p:cNvPicPr>
            <p:nvPr/>
          </p:nvPicPr>
          <p:blipFill rotWithShape="1">
            <a:blip r:embed="rId6"/>
            <a:srcRect l="25519" t="9869" b="9869"/>
            <a:stretch/>
          </p:blipFill>
          <p:spPr>
            <a:xfrm>
              <a:off x="4105656" y="932688"/>
              <a:ext cx="5053878" cy="3273552"/>
            </a:xfrm>
            <a:prstGeom prst="rect">
              <a:avLst/>
            </a:prstGeom>
          </p:spPr>
        </p:pic>
      </p:grpSp>
      <p:sp>
        <p:nvSpPr>
          <p:cNvPr id="20" name="TextBox 19">
            <a:extLst>
              <a:ext uri="{FF2B5EF4-FFF2-40B4-BE49-F238E27FC236}">
                <a16:creationId xmlns:a16="http://schemas.microsoft.com/office/drawing/2014/main" id="{77235224-7273-462B-9ABB-282177594E4E}"/>
              </a:ext>
            </a:extLst>
          </p:cNvPr>
          <p:cNvSpPr txBox="1"/>
          <p:nvPr/>
        </p:nvSpPr>
        <p:spPr>
          <a:xfrm>
            <a:off x="5479613" y="3350223"/>
            <a:ext cx="6463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AST</a:t>
            </a:r>
          </a:p>
        </p:txBody>
      </p:sp>
      <p:sp>
        <p:nvSpPr>
          <p:cNvPr id="21" name="TextBox 20">
            <a:extLst>
              <a:ext uri="{FF2B5EF4-FFF2-40B4-BE49-F238E27FC236}">
                <a16:creationId xmlns:a16="http://schemas.microsoft.com/office/drawing/2014/main" id="{7024006F-CDE1-487F-BA73-941ED85AFD0F}"/>
              </a:ext>
            </a:extLst>
          </p:cNvPr>
          <p:cNvSpPr txBox="1"/>
          <p:nvPr/>
        </p:nvSpPr>
        <p:spPr>
          <a:xfrm>
            <a:off x="5867031" y="5669927"/>
            <a:ext cx="410690" cy="224487"/>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spTree>
    <p:extLst>
      <p:ext uri="{BB962C8B-B14F-4D97-AF65-F5344CB8AC3E}">
        <p14:creationId xmlns:p14="http://schemas.microsoft.com/office/powerpoint/2010/main" val="428489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865"/>
            <a:ext cx="10972800" cy="1143000"/>
          </a:xfrm>
        </p:spPr>
        <p:txBody>
          <a:bodyPr/>
          <a:lstStyle/>
          <a:p>
            <a:r>
              <a:rPr lang="en-US" dirty="0">
                <a:latin typeface="Arial" panose="020B0604020202020204" pitchFamily="34" charset="0"/>
              </a:rPr>
              <a:t>Toxicities</a:t>
            </a:r>
          </a:p>
        </p:txBody>
      </p:sp>
      <p:grpSp>
        <p:nvGrpSpPr>
          <p:cNvPr id="23" name="Group 22">
            <a:extLst>
              <a:ext uri="{FF2B5EF4-FFF2-40B4-BE49-F238E27FC236}">
                <a16:creationId xmlns:a16="http://schemas.microsoft.com/office/drawing/2014/main" id="{CC0DC31A-D5F4-451E-8294-257D8B696786}"/>
              </a:ext>
            </a:extLst>
          </p:cNvPr>
          <p:cNvGrpSpPr/>
          <p:nvPr/>
        </p:nvGrpSpPr>
        <p:grpSpPr>
          <a:xfrm>
            <a:off x="1255923" y="539827"/>
            <a:ext cx="9816029" cy="2839513"/>
            <a:chOff x="-457783" y="1805940"/>
            <a:chExt cx="9428337" cy="3653203"/>
          </a:xfrm>
        </p:grpSpPr>
        <p:pic>
          <p:nvPicPr>
            <p:cNvPr id="10" name="Picture 9" descr="A green light&#10;&#10;Description generated with high confidence">
              <a:extLst>
                <a:ext uri="{FF2B5EF4-FFF2-40B4-BE49-F238E27FC236}">
                  <a16:creationId xmlns:a16="http://schemas.microsoft.com/office/drawing/2014/main" id="{0450B34F-CC99-42DC-9506-6D31C8B18FBB}"/>
                </a:ext>
              </a:extLst>
            </p:cNvPr>
            <p:cNvPicPr>
              <a:picLocks noChangeAspect="1"/>
            </p:cNvPicPr>
            <p:nvPr/>
          </p:nvPicPr>
          <p:blipFill rotWithShape="1">
            <a:blip r:embed="rId3"/>
            <a:srcRect t="12560" r="35750"/>
            <a:stretch/>
          </p:blipFill>
          <p:spPr>
            <a:xfrm>
              <a:off x="-457783" y="1892808"/>
              <a:ext cx="4316550" cy="3566335"/>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DB4A1FF4-679D-47D2-87F9-9CDAC34B57AB}"/>
                </a:ext>
              </a:extLst>
            </p:cNvPr>
            <p:cNvPicPr>
              <a:picLocks noChangeAspect="1"/>
            </p:cNvPicPr>
            <p:nvPr/>
          </p:nvPicPr>
          <p:blipFill rotWithShape="1">
            <a:blip r:embed="rId4"/>
            <a:srcRect l="24594" t="10553" b="9857"/>
            <a:stretch/>
          </p:blipFill>
          <p:spPr>
            <a:xfrm>
              <a:off x="3904487" y="1805940"/>
              <a:ext cx="5066067" cy="3246120"/>
            </a:xfrm>
            <a:prstGeom prst="rect">
              <a:avLst/>
            </a:prstGeom>
          </p:spPr>
        </p:pic>
      </p:grpSp>
      <p:sp>
        <p:nvSpPr>
          <p:cNvPr id="22" name="TextBox 21">
            <a:extLst>
              <a:ext uri="{FF2B5EF4-FFF2-40B4-BE49-F238E27FC236}">
                <a16:creationId xmlns:a16="http://schemas.microsoft.com/office/drawing/2014/main" id="{9EEBCCB8-DBCF-4735-9FC8-FA47ECB217E8}"/>
              </a:ext>
            </a:extLst>
          </p:cNvPr>
          <p:cNvSpPr txBox="1"/>
          <p:nvPr/>
        </p:nvSpPr>
        <p:spPr>
          <a:xfrm>
            <a:off x="5685310" y="2835603"/>
            <a:ext cx="410690" cy="224487"/>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sp>
        <p:nvSpPr>
          <p:cNvPr id="24" name="TextBox 23">
            <a:extLst>
              <a:ext uri="{FF2B5EF4-FFF2-40B4-BE49-F238E27FC236}">
                <a16:creationId xmlns:a16="http://schemas.microsoft.com/office/drawing/2014/main" id="{9CC09D1D-6017-41C6-8433-A1F4FD876939}"/>
              </a:ext>
            </a:extLst>
          </p:cNvPr>
          <p:cNvSpPr txBox="1"/>
          <p:nvPr/>
        </p:nvSpPr>
        <p:spPr>
          <a:xfrm>
            <a:off x="4878121" y="395476"/>
            <a:ext cx="171072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Urea Nitrogen</a:t>
            </a:r>
          </a:p>
        </p:txBody>
      </p:sp>
      <p:grpSp>
        <p:nvGrpSpPr>
          <p:cNvPr id="25" name="Group 24">
            <a:extLst>
              <a:ext uri="{FF2B5EF4-FFF2-40B4-BE49-F238E27FC236}">
                <a16:creationId xmlns:a16="http://schemas.microsoft.com/office/drawing/2014/main" id="{B98A648A-7902-432B-820F-2CE213397DD9}"/>
              </a:ext>
            </a:extLst>
          </p:cNvPr>
          <p:cNvGrpSpPr/>
          <p:nvPr/>
        </p:nvGrpSpPr>
        <p:grpSpPr>
          <a:xfrm>
            <a:off x="1255923" y="3428999"/>
            <a:ext cx="9816029" cy="2889173"/>
            <a:chOff x="1" y="1929384"/>
            <a:chExt cx="9491856" cy="3557016"/>
          </a:xfrm>
        </p:grpSpPr>
        <p:pic>
          <p:nvPicPr>
            <p:cNvPr id="26" name="Picture 25" descr="A picture containing object, green&#10;&#10;Description generated with high confidence">
              <a:extLst>
                <a:ext uri="{FF2B5EF4-FFF2-40B4-BE49-F238E27FC236}">
                  <a16:creationId xmlns:a16="http://schemas.microsoft.com/office/drawing/2014/main" id="{57B0CFD2-D6ED-4875-BFE5-AC0849E23BA2}"/>
                </a:ext>
              </a:extLst>
            </p:cNvPr>
            <p:cNvPicPr>
              <a:picLocks noChangeAspect="1"/>
            </p:cNvPicPr>
            <p:nvPr/>
          </p:nvPicPr>
          <p:blipFill rotWithShape="1">
            <a:blip r:embed="rId5"/>
            <a:srcRect t="12787" r="35565"/>
            <a:stretch/>
          </p:blipFill>
          <p:spPr>
            <a:xfrm>
              <a:off x="1" y="1929384"/>
              <a:ext cx="4352544" cy="3557016"/>
            </a:xfrm>
            <a:prstGeom prst="rect">
              <a:avLst/>
            </a:prstGeom>
          </p:spPr>
        </p:pic>
        <p:pic>
          <p:nvPicPr>
            <p:cNvPr id="27" name="Picture 26" descr="A picture containing object&#10;&#10;Description generated with high confidence">
              <a:extLst>
                <a:ext uri="{FF2B5EF4-FFF2-40B4-BE49-F238E27FC236}">
                  <a16:creationId xmlns:a16="http://schemas.microsoft.com/office/drawing/2014/main" id="{2E369ED5-3C41-4CC8-947D-3C4C2ECE2B80}"/>
                </a:ext>
              </a:extLst>
            </p:cNvPr>
            <p:cNvPicPr>
              <a:picLocks noChangeAspect="1"/>
            </p:cNvPicPr>
            <p:nvPr/>
          </p:nvPicPr>
          <p:blipFill rotWithShape="1">
            <a:blip r:embed="rId6"/>
            <a:srcRect l="24866" t="14353" b="10093"/>
            <a:stretch/>
          </p:blipFill>
          <p:spPr>
            <a:xfrm>
              <a:off x="4416645" y="1993392"/>
              <a:ext cx="5075212" cy="3081528"/>
            </a:xfrm>
            <a:prstGeom prst="rect">
              <a:avLst/>
            </a:prstGeom>
          </p:spPr>
        </p:pic>
      </p:grpSp>
      <p:sp>
        <p:nvSpPr>
          <p:cNvPr id="28" name="TextBox 27">
            <a:extLst>
              <a:ext uri="{FF2B5EF4-FFF2-40B4-BE49-F238E27FC236}">
                <a16:creationId xmlns:a16="http://schemas.microsoft.com/office/drawing/2014/main" id="{DAAEA5A7-2FF2-4873-AD21-4C13143ED02B}"/>
              </a:ext>
            </a:extLst>
          </p:cNvPr>
          <p:cNvSpPr txBox="1"/>
          <p:nvPr/>
        </p:nvSpPr>
        <p:spPr>
          <a:xfrm>
            <a:off x="5007580" y="3216517"/>
            <a:ext cx="131318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Creatinine</a:t>
            </a:r>
          </a:p>
        </p:txBody>
      </p:sp>
      <p:sp>
        <p:nvSpPr>
          <p:cNvPr id="29" name="TextBox 28">
            <a:extLst>
              <a:ext uri="{FF2B5EF4-FFF2-40B4-BE49-F238E27FC236}">
                <a16:creationId xmlns:a16="http://schemas.microsoft.com/office/drawing/2014/main" id="{7FFF4D84-F490-43DE-A659-0493DE99205C}"/>
              </a:ext>
            </a:extLst>
          </p:cNvPr>
          <p:cNvSpPr txBox="1"/>
          <p:nvPr/>
        </p:nvSpPr>
        <p:spPr>
          <a:xfrm>
            <a:off x="5733483" y="5748445"/>
            <a:ext cx="410690" cy="224487"/>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spTree>
    <p:extLst>
      <p:ext uri="{BB962C8B-B14F-4D97-AF65-F5344CB8AC3E}">
        <p14:creationId xmlns:p14="http://schemas.microsoft.com/office/powerpoint/2010/main" val="149776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865"/>
            <a:ext cx="10972800" cy="1143000"/>
          </a:xfrm>
        </p:spPr>
        <p:txBody>
          <a:bodyPr/>
          <a:lstStyle/>
          <a:p>
            <a:r>
              <a:rPr lang="en-US" dirty="0">
                <a:latin typeface="Arial" panose="020B0604020202020204" pitchFamily="34" charset="0"/>
              </a:rPr>
              <a:t>Toxicities</a:t>
            </a:r>
          </a:p>
        </p:txBody>
      </p:sp>
      <p:grpSp>
        <p:nvGrpSpPr>
          <p:cNvPr id="29" name="Group 28">
            <a:extLst>
              <a:ext uri="{FF2B5EF4-FFF2-40B4-BE49-F238E27FC236}">
                <a16:creationId xmlns:a16="http://schemas.microsoft.com/office/drawing/2014/main" id="{D1A8088C-D534-4A52-9230-C2D877B1FD19}"/>
              </a:ext>
            </a:extLst>
          </p:cNvPr>
          <p:cNvGrpSpPr/>
          <p:nvPr/>
        </p:nvGrpSpPr>
        <p:grpSpPr>
          <a:xfrm>
            <a:off x="848299" y="719079"/>
            <a:ext cx="10328867" cy="2709921"/>
            <a:chOff x="709883" y="2331720"/>
            <a:chExt cx="9738961" cy="3538904"/>
          </a:xfrm>
        </p:grpSpPr>
        <p:pic>
          <p:nvPicPr>
            <p:cNvPr id="26" name="Picture 25" descr="A picture containing light, object&#10;&#10;Description generated with very high confidence">
              <a:extLst>
                <a:ext uri="{FF2B5EF4-FFF2-40B4-BE49-F238E27FC236}">
                  <a16:creationId xmlns:a16="http://schemas.microsoft.com/office/drawing/2014/main" id="{B2B4FACA-1EDF-400A-8763-0F89D66E54A7}"/>
                </a:ext>
              </a:extLst>
            </p:cNvPr>
            <p:cNvPicPr>
              <a:picLocks noChangeAspect="1"/>
            </p:cNvPicPr>
            <p:nvPr/>
          </p:nvPicPr>
          <p:blipFill rotWithShape="1">
            <a:blip r:embed="rId3"/>
            <a:srcRect t="13232" r="34786"/>
            <a:stretch/>
          </p:blipFill>
          <p:spPr>
            <a:xfrm>
              <a:off x="709883" y="2331720"/>
              <a:ext cx="4520485" cy="3538904"/>
            </a:xfrm>
            <a:prstGeom prst="rect">
              <a:avLst/>
            </a:prstGeom>
          </p:spPr>
        </p:pic>
        <p:pic>
          <p:nvPicPr>
            <p:cNvPr id="28" name="Picture 27" descr="A picture containing object, light&#10;&#10;Description generated with high confidence">
              <a:extLst>
                <a:ext uri="{FF2B5EF4-FFF2-40B4-BE49-F238E27FC236}">
                  <a16:creationId xmlns:a16="http://schemas.microsoft.com/office/drawing/2014/main" id="{C0D58CC2-7B9C-469C-814F-2189EBA38F51}"/>
                </a:ext>
              </a:extLst>
            </p:cNvPr>
            <p:cNvPicPr>
              <a:picLocks noChangeAspect="1"/>
            </p:cNvPicPr>
            <p:nvPr/>
          </p:nvPicPr>
          <p:blipFill rotWithShape="1">
            <a:blip r:embed="rId4"/>
            <a:srcRect l="27090" t="13232" b="10765"/>
            <a:stretch/>
          </p:blipFill>
          <p:spPr>
            <a:xfrm>
              <a:off x="5394960" y="2331720"/>
              <a:ext cx="5053884" cy="3099816"/>
            </a:xfrm>
            <a:prstGeom prst="rect">
              <a:avLst/>
            </a:prstGeom>
          </p:spPr>
        </p:pic>
      </p:grpSp>
      <p:sp>
        <p:nvSpPr>
          <p:cNvPr id="30" name="TextBox 29">
            <a:extLst>
              <a:ext uri="{FF2B5EF4-FFF2-40B4-BE49-F238E27FC236}">
                <a16:creationId xmlns:a16="http://schemas.microsoft.com/office/drawing/2014/main" id="{3E488B3B-A496-46F0-B191-4C8618D2DC51}"/>
              </a:ext>
            </a:extLst>
          </p:cNvPr>
          <p:cNvSpPr txBox="1"/>
          <p:nvPr/>
        </p:nvSpPr>
        <p:spPr>
          <a:xfrm>
            <a:off x="5685310" y="2901728"/>
            <a:ext cx="410690" cy="224487"/>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sp>
        <p:nvSpPr>
          <p:cNvPr id="31" name="TextBox 30">
            <a:extLst>
              <a:ext uri="{FF2B5EF4-FFF2-40B4-BE49-F238E27FC236}">
                <a16:creationId xmlns:a16="http://schemas.microsoft.com/office/drawing/2014/main" id="{F30A5256-3AEA-43F9-B605-53A23B1D0CEB}"/>
              </a:ext>
            </a:extLst>
          </p:cNvPr>
          <p:cNvSpPr txBox="1"/>
          <p:nvPr/>
        </p:nvSpPr>
        <p:spPr>
          <a:xfrm>
            <a:off x="4878121" y="444803"/>
            <a:ext cx="213391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Creatinine Kinase</a:t>
            </a:r>
          </a:p>
        </p:txBody>
      </p:sp>
      <p:grpSp>
        <p:nvGrpSpPr>
          <p:cNvPr id="32" name="Group 31">
            <a:extLst>
              <a:ext uri="{FF2B5EF4-FFF2-40B4-BE49-F238E27FC236}">
                <a16:creationId xmlns:a16="http://schemas.microsoft.com/office/drawing/2014/main" id="{AC08E94A-9800-41DC-8A54-EDF11C76A145}"/>
              </a:ext>
            </a:extLst>
          </p:cNvPr>
          <p:cNvGrpSpPr/>
          <p:nvPr/>
        </p:nvGrpSpPr>
        <p:grpSpPr>
          <a:xfrm>
            <a:off x="931566" y="3437442"/>
            <a:ext cx="10328867" cy="2806194"/>
            <a:chOff x="1499024" y="1024128"/>
            <a:chExt cx="9660001" cy="3657776"/>
          </a:xfrm>
        </p:grpSpPr>
        <p:pic>
          <p:nvPicPr>
            <p:cNvPr id="33" name="Picture 32" descr="A picture containing object, laser&#10;&#10;Description generated with high confidence">
              <a:extLst>
                <a:ext uri="{FF2B5EF4-FFF2-40B4-BE49-F238E27FC236}">
                  <a16:creationId xmlns:a16="http://schemas.microsoft.com/office/drawing/2014/main" id="{0121A698-3579-4CAB-B72B-1E50C59799E0}"/>
                </a:ext>
              </a:extLst>
            </p:cNvPr>
            <p:cNvPicPr>
              <a:picLocks noChangeAspect="1"/>
            </p:cNvPicPr>
            <p:nvPr/>
          </p:nvPicPr>
          <p:blipFill rotWithShape="1">
            <a:blip r:embed="rId5"/>
            <a:srcRect l="26180" t="13904" b="9420"/>
            <a:stretch/>
          </p:blipFill>
          <p:spPr>
            <a:xfrm>
              <a:off x="6096000" y="1161288"/>
              <a:ext cx="5063025" cy="3127248"/>
            </a:xfrm>
            <a:prstGeom prst="rect">
              <a:avLst/>
            </a:prstGeom>
          </p:spPr>
        </p:pic>
        <p:pic>
          <p:nvPicPr>
            <p:cNvPr id="34" name="Picture 33" descr="A close up of a colorful background&#10;&#10;Description generated with high confidence">
              <a:extLst>
                <a:ext uri="{FF2B5EF4-FFF2-40B4-BE49-F238E27FC236}">
                  <a16:creationId xmlns:a16="http://schemas.microsoft.com/office/drawing/2014/main" id="{482A980E-6122-4DDF-A469-BEC5D55760EC}"/>
                </a:ext>
              </a:extLst>
            </p:cNvPr>
            <p:cNvPicPr>
              <a:picLocks noChangeAspect="1"/>
            </p:cNvPicPr>
            <p:nvPr/>
          </p:nvPicPr>
          <p:blipFill rotWithShape="1">
            <a:blip r:embed="rId6"/>
            <a:srcRect t="10317" r="35019"/>
            <a:stretch/>
          </p:blipFill>
          <p:spPr>
            <a:xfrm>
              <a:off x="1499024" y="1024128"/>
              <a:ext cx="4456770" cy="3657776"/>
            </a:xfrm>
            <a:prstGeom prst="rect">
              <a:avLst/>
            </a:prstGeom>
          </p:spPr>
        </p:pic>
      </p:grpSp>
      <p:sp>
        <p:nvSpPr>
          <p:cNvPr id="35" name="TextBox 34">
            <a:extLst>
              <a:ext uri="{FF2B5EF4-FFF2-40B4-BE49-F238E27FC236}">
                <a16:creationId xmlns:a16="http://schemas.microsoft.com/office/drawing/2014/main" id="{39EFF536-4D25-40DB-AB43-D64B9F4FA14E}"/>
              </a:ext>
            </a:extLst>
          </p:cNvPr>
          <p:cNvSpPr txBox="1"/>
          <p:nvPr/>
        </p:nvSpPr>
        <p:spPr>
          <a:xfrm>
            <a:off x="5739735" y="5701244"/>
            <a:ext cx="410690" cy="224487"/>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500</a:t>
            </a:r>
          </a:p>
        </p:txBody>
      </p:sp>
      <p:sp>
        <p:nvSpPr>
          <p:cNvPr id="36" name="TextBox 35">
            <a:extLst>
              <a:ext uri="{FF2B5EF4-FFF2-40B4-BE49-F238E27FC236}">
                <a16:creationId xmlns:a16="http://schemas.microsoft.com/office/drawing/2014/main" id="{ADE87106-E2F4-4029-A3FB-A1FABF3C3D3D}"/>
              </a:ext>
            </a:extLst>
          </p:cNvPr>
          <p:cNvSpPr txBox="1"/>
          <p:nvPr/>
        </p:nvSpPr>
        <p:spPr>
          <a:xfrm>
            <a:off x="4878121" y="3300187"/>
            <a:ext cx="278794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Lactate Dehydrogenase</a:t>
            </a:r>
          </a:p>
        </p:txBody>
      </p:sp>
    </p:spTree>
    <p:extLst>
      <p:ext uri="{BB962C8B-B14F-4D97-AF65-F5344CB8AC3E}">
        <p14:creationId xmlns:p14="http://schemas.microsoft.com/office/powerpoint/2010/main" val="271190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3F56-4A88-4EF4-9744-0DBEBC5431C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458D443-3FDB-4098-8461-6309F87F029F}"/>
              </a:ext>
            </a:extLst>
          </p:cNvPr>
          <p:cNvSpPr>
            <a:spLocks noGrp="1"/>
          </p:cNvSpPr>
          <p:nvPr>
            <p:ph idx="1"/>
          </p:nvPr>
        </p:nvSpPr>
        <p:spPr>
          <a:xfrm>
            <a:off x="609600" y="1413900"/>
            <a:ext cx="10972800" cy="4525963"/>
          </a:xfrm>
        </p:spPr>
        <p:txBody>
          <a:bodyPr>
            <a:normAutofit fontScale="77500" lnSpcReduction="20000"/>
          </a:bodyPr>
          <a:lstStyle/>
          <a:p>
            <a:r>
              <a:rPr lang="en-US" dirty="0"/>
              <a:t>In the context of a healthy immune response, RMD treatments lead to reactivation in rhesus macaques</a:t>
            </a:r>
          </a:p>
          <a:p>
            <a:r>
              <a:rPr lang="en-US" dirty="0"/>
              <a:t>The “double doses” did increase viral reactivation, but not immune activation</a:t>
            </a:r>
          </a:p>
          <a:p>
            <a:r>
              <a:rPr lang="en-US" dirty="0"/>
              <a:t>RMD decreased SIV-specific immune responses</a:t>
            </a:r>
          </a:p>
          <a:p>
            <a:r>
              <a:rPr lang="en-US" dirty="0"/>
              <a:t>RMD treatment was associated with moderate hepatotoxicity and a minimal nephrotoxicity</a:t>
            </a:r>
          </a:p>
          <a:p>
            <a:pPr>
              <a:buFont typeface="Arial" panose="020B0604020202020204" pitchFamily="34" charset="0"/>
              <a:buChar char="•"/>
            </a:pPr>
            <a:r>
              <a:rPr lang="en-US" dirty="0"/>
              <a:t>Repeated treatments had decreased viral reactivation each round and lack of reactivation from CD8 depletion suggests our intervention can impact the viral reservoir</a:t>
            </a:r>
          </a:p>
          <a:p>
            <a:pPr>
              <a:buFont typeface="Arial" panose="020B0604020202020204" pitchFamily="34" charset="0"/>
              <a:buChar char="•"/>
            </a:pPr>
            <a:r>
              <a:rPr lang="en-US" dirty="0"/>
              <a:t>Further studies with this intervention must take into consideration the toxicities and findings by the </a:t>
            </a:r>
            <a:r>
              <a:rPr lang="en-US" dirty="0" err="1"/>
              <a:t>Mellors</a:t>
            </a:r>
            <a:r>
              <a:rPr lang="en-US" dirty="0"/>
              <a:t> group that multidose </a:t>
            </a:r>
            <a:r>
              <a:rPr lang="en-US" dirty="0" err="1"/>
              <a:t>romidepsin</a:t>
            </a:r>
            <a:r>
              <a:rPr lang="en-US" dirty="0"/>
              <a:t> (5 mg/m</a:t>
            </a:r>
            <a:r>
              <a:rPr lang="en-US" baseline="30000" dirty="0"/>
              <a:t>2</a:t>
            </a:r>
            <a:r>
              <a:rPr lang="en-US" dirty="0"/>
              <a:t>) did not induce HIV expression in patients suppressed on ART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51314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Different regimens of </a:t>
            </a:r>
            <a:r>
              <a:rPr lang="en-US" dirty="0" err="1"/>
              <a:t>Romidepsin</a:t>
            </a:r>
            <a:r>
              <a:rPr lang="en-US" dirty="0"/>
              <a:t> administration for reversion of SIV latency in a rhesus macaque model of complete virus control</a:t>
            </a:r>
          </a:p>
        </p:txBody>
      </p:sp>
      <p:sp>
        <p:nvSpPr>
          <p:cNvPr id="3" name="Subtitle 2"/>
          <p:cNvSpPr>
            <a:spLocks noGrp="1"/>
          </p:cNvSpPr>
          <p:nvPr>
            <p:ph type="subTitle" idx="1"/>
          </p:nvPr>
        </p:nvSpPr>
        <p:spPr>
          <a:xfrm>
            <a:off x="1828800" y="3886200"/>
            <a:ext cx="8534400" cy="543143"/>
          </a:xfrm>
        </p:spPr>
        <p:txBody>
          <a:bodyPr/>
          <a:lstStyle/>
          <a:p>
            <a:r>
              <a:rPr lang="en-US" dirty="0"/>
              <a:t>Adam J. Kleinman</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rPr>
              <a:t>Acknowlegements</a:t>
            </a: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AC1BD2E2-8E49-47B3-BFF5-0069BAF97A49}"/>
              </a:ext>
            </a:extLst>
          </p:cNvPr>
          <p:cNvSpPr txBox="1">
            <a:spLocks/>
          </p:cNvSpPr>
          <p:nvPr/>
        </p:nvSpPr>
        <p:spPr>
          <a:xfrm>
            <a:off x="609600" y="1477443"/>
            <a:ext cx="5067115" cy="365842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2"/>
              </a:buClr>
              <a:buFont typeface="Wingdings 2" charset="2"/>
              <a:buNone/>
              <a:defRPr sz="2000" kern="1200">
                <a:solidFill>
                  <a:schemeClr val="tx2"/>
                </a:solidFill>
                <a:latin typeface="+mn-lt"/>
                <a:ea typeface="+mn-ea"/>
                <a:cs typeface="+mn-cs"/>
              </a:defRPr>
            </a:lvl1pPr>
            <a:lvl2pPr marL="457200" indent="0" algn="ctr"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0"/>
              </a:spcAft>
            </a:pPr>
            <a:endParaRPr lang="en-US" sz="1400" b="1" dirty="0">
              <a:solidFill>
                <a:schemeClr val="tx1"/>
              </a:solidFill>
              <a:latin typeface="Arial" pitchFamily="34" charset="0"/>
              <a:cs typeface="Arial" pitchFamily="34" charset="0"/>
            </a:endParaRPr>
          </a:p>
          <a:p>
            <a:pPr>
              <a:spcBef>
                <a:spcPts val="0"/>
              </a:spcBef>
              <a:spcAft>
                <a:spcPts val="0"/>
              </a:spcAft>
            </a:pPr>
            <a:r>
              <a:rPr lang="en-US" b="1" dirty="0">
                <a:solidFill>
                  <a:srgbClr val="E8303B"/>
                </a:solidFill>
                <a:latin typeface="Arial" pitchFamily="34" charset="0"/>
                <a:cs typeface="Arial" pitchFamily="34" charset="0"/>
              </a:rPr>
              <a:t>Apetrei/Pandrea lab</a:t>
            </a:r>
          </a:p>
          <a:p>
            <a:pPr>
              <a:spcBef>
                <a:spcPts val="0"/>
              </a:spcBef>
              <a:spcAft>
                <a:spcPts val="0"/>
              </a:spcAft>
            </a:pPr>
            <a:r>
              <a:rPr lang="en-US" sz="1800" b="1" dirty="0">
                <a:solidFill>
                  <a:srgbClr val="383333"/>
                </a:solidFill>
                <a:latin typeface="Arial" pitchFamily="34" charset="0"/>
                <a:cs typeface="Arial" pitchFamily="34" charset="0"/>
              </a:rPr>
              <a:t>Dr. </a:t>
            </a:r>
            <a:r>
              <a:rPr lang="en-US" sz="1800" b="1" dirty="0" err="1">
                <a:solidFill>
                  <a:srgbClr val="383333"/>
                </a:solidFill>
                <a:latin typeface="Arial" pitchFamily="34" charset="0"/>
                <a:cs typeface="Arial" pitchFamily="34" charset="0"/>
              </a:rPr>
              <a:t>Sindhuja</a:t>
            </a:r>
            <a:r>
              <a:rPr lang="en-US" sz="1800" b="1" dirty="0">
                <a:solidFill>
                  <a:srgbClr val="383333"/>
                </a:solidFill>
                <a:latin typeface="Arial" pitchFamily="34" charset="0"/>
                <a:cs typeface="Arial" pitchFamily="34" charset="0"/>
              </a:rPr>
              <a:t> Murali </a:t>
            </a:r>
            <a:r>
              <a:rPr lang="en-US" sz="1800" b="1" dirty="0" err="1">
                <a:solidFill>
                  <a:srgbClr val="383333"/>
                </a:solidFill>
                <a:latin typeface="Arial" pitchFamily="34" charset="0"/>
                <a:cs typeface="Arial" pitchFamily="34" charset="0"/>
              </a:rPr>
              <a:t>Kilapandal</a:t>
            </a:r>
            <a:r>
              <a:rPr lang="en-US" sz="1800" b="1" dirty="0">
                <a:solidFill>
                  <a:srgbClr val="383333"/>
                </a:solidFill>
                <a:latin typeface="Arial" pitchFamily="34" charset="0"/>
                <a:cs typeface="Arial" pitchFamily="34" charset="0"/>
              </a:rPr>
              <a:t> Venkatraman</a:t>
            </a:r>
          </a:p>
          <a:p>
            <a:pPr>
              <a:spcBef>
                <a:spcPts val="0"/>
              </a:spcBef>
              <a:spcAft>
                <a:spcPts val="0"/>
              </a:spcAft>
            </a:pPr>
            <a:r>
              <a:rPr lang="en-US" sz="1800" b="1" dirty="0">
                <a:solidFill>
                  <a:srgbClr val="383333"/>
                </a:solidFill>
                <a:latin typeface="Arial" pitchFamily="34" charset="0"/>
                <a:cs typeface="Arial" pitchFamily="34" charset="0"/>
              </a:rPr>
              <a:t>Ellen Penn</a:t>
            </a:r>
          </a:p>
          <a:p>
            <a:pPr>
              <a:spcBef>
                <a:spcPts val="0"/>
              </a:spcBef>
              <a:spcAft>
                <a:spcPts val="0"/>
              </a:spcAft>
            </a:pPr>
            <a:r>
              <a:rPr lang="en-US" sz="1800" b="1" dirty="0">
                <a:solidFill>
                  <a:srgbClr val="383333"/>
                </a:solidFill>
                <a:latin typeface="Arial" pitchFamily="34" charset="0"/>
                <a:cs typeface="Arial" pitchFamily="34" charset="0"/>
              </a:rPr>
              <a:t>Dr. Ranjit </a:t>
            </a:r>
            <a:r>
              <a:rPr lang="en-US" sz="1800" b="1" dirty="0" err="1">
                <a:solidFill>
                  <a:srgbClr val="383333"/>
                </a:solidFill>
                <a:latin typeface="Arial" pitchFamily="34" charset="0"/>
                <a:cs typeface="Arial" pitchFamily="34" charset="0"/>
              </a:rPr>
              <a:t>Sivanandham</a:t>
            </a:r>
            <a:endParaRPr lang="en-US" sz="1800" b="1" dirty="0">
              <a:solidFill>
                <a:srgbClr val="383333"/>
              </a:solidFill>
              <a:latin typeface="Arial" pitchFamily="34" charset="0"/>
              <a:cs typeface="Arial" pitchFamily="34" charset="0"/>
            </a:endParaRPr>
          </a:p>
          <a:p>
            <a:pPr>
              <a:spcBef>
                <a:spcPts val="0"/>
              </a:spcBef>
              <a:spcAft>
                <a:spcPts val="0"/>
              </a:spcAft>
            </a:pPr>
            <a:r>
              <a:rPr lang="en-US" sz="1800" b="1" dirty="0">
                <a:solidFill>
                  <a:srgbClr val="383333"/>
                </a:solidFill>
                <a:latin typeface="Arial" pitchFamily="34" charset="0"/>
                <a:cs typeface="Arial" pitchFamily="34" charset="0"/>
              </a:rPr>
              <a:t>Dr. </a:t>
            </a:r>
            <a:r>
              <a:rPr lang="en-US" sz="1800" b="1" dirty="0" err="1">
                <a:solidFill>
                  <a:srgbClr val="383333"/>
                </a:solidFill>
                <a:latin typeface="Arial" panose="020B0604020202020204" pitchFamily="34" charset="0"/>
                <a:cs typeface="Arial" panose="020B0604020202020204" pitchFamily="34" charset="0"/>
              </a:rPr>
              <a:t>Egidio</a:t>
            </a:r>
            <a:r>
              <a:rPr lang="en-US" sz="1800" b="1" dirty="0">
                <a:solidFill>
                  <a:srgbClr val="383333"/>
                </a:solidFill>
                <a:latin typeface="Arial" panose="020B0604020202020204" pitchFamily="34" charset="0"/>
                <a:cs typeface="Arial" panose="020B0604020202020204" pitchFamily="34" charset="0"/>
              </a:rPr>
              <a:t> </a:t>
            </a:r>
            <a:r>
              <a:rPr lang="en-US" sz="1800" b="1" dirty="0" err="1">
                <a:solidFill>
                  <a:srgbClr val="383333"/>
                </a:solidFill>
                <a:latin typeface="Arial" panose="020B0604020202020204" pitchFamily="34" charset="0"/>
                <a:cs typeface="Arial" panose="020B0604020202020204" pitchFamily="34" charset="0"/>
              </a:rPr>
              <a:t>Brocca-Cofano</a:t>
            </a:r>
            <a:endParaRPr lang="en-US" sz="1800" b="1" dirty="0">
              <a:solidFill>
                <a:srgbClr val="383333"/>
              </a:solidFill>
              <a:latin typeface="Arial" panose="020B0604020202020204" pitchFamily="34" charset="0"/>
              <a:cs typeface="Arial" panose="020B0604020202020204" pitchFamily="34" charset="0"/>
            </a:endParaRP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Benjamin B. </a:t>
            </a:r>
            <a:r>
              <a:rPr lang="en-US" sz="1800" b="1" dirty="0" err="1">
                <a:solidFill>
                  <a:srgbClr val="383333"/>
                </a:solidFill>
                <a:latin typeface="Arial" panose="020B0604020202020204" pitchFamily="34" charset="0"/>
                <a:cs typeface="Arial" panose="020B0604020202020204" pitchFamily="34" charset="0"/>
              </a:rPr>
              <a:t>Policicchio</a:t>
            </a:r>
            <a:endParaRPr lang="en-US" sz="1800" b="1" dirty="0">
              <a:solidFill>
                <a:srgbClr val="383333"/>
              </a:solidFill>
              <a:latin typeface="Arial" panose="020B0604020202020204" pitchFamily="34" charset="0"/>
              <a:cs typeface="Arial" panose="020B0604020202020204" pitchFamily="34" charset="0"/>
            </a:endParaRP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Paola Sette</a:t>
            </a: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a:t>
            </a:r>
            <a:r>
              <a:rPr lang="en-US" sz="1800" b="1" dirty="0" err="1">
                <a:solidFill>
                  <a:srgbClr val="383333"/>
                </a:solidFill>
                <a:latin typeface="Arial" panose="020B0604020202020204" pitchFamily="34" charset="0"/>
                <a:cs typeface="Arial" panose="020B0604020202020204" pitchFamily="34" charset="0"/>
              </a:rPr>
              <a:t>Cuiling</a:t>
            </a:r>
            <a:r>
              <a:rPr lang="en-US" sz="1800" b="1" dirty="0">
                <a:solidFill>
                  <a:srgbClr val="383333"/>
                </a:solidFill>
                <a:latin typeface="Arial" panose="020B0604020202020204" pitchFamily="34" charset="0"/>
                <a:cs typeface="Arial" panose="020B0604020202020204" pitchFamily="34" charset="0"/>
              </a:rPr>
              <a:t> Xu</a:t>
            </a: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Tammy Dunsmore</a:t>
            </a: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Teodora Popovic</a:t>
            </a: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Ivona Pandrea</a:t>
            </a:r>
          </a:p>
          <a:p>
            <a:pPr>
              <a:spcBef>
                <a:spcPts val="0"/>
              </a:spcBef>
              <a:spcAft>
                <a:spcPts val="0"/>
              </a:spcAft>
            </a:pPr>
            <a:r>
              <a:rPr lang="en-US" sz="1800" b="1" dirty="0">
                <a:solidFill>
                  <a:srgbClr val="383333"/>
                </a:solidFill>
                <a:latin typeface="Arial" panose="020B0604020202020204" pitchFamily="34" charset="0"/>
                <a:cs typeface="Arial" panose="020B0604020202020204" pitchFamily="34" charset="0"/>
              </a:rPr>
              <a:t>Dr. Cristian </a:t>
            </a:r>
            <a:r>
              <a:rPr lang="en-US" sz="1800" b="1" dirty="0" err="1">
                <a:solidFill>
                  <a:srgbClr val="383333"/>
                </a:solidFill>
                <a:latin typeface="Arial" pitchFamily="34" charset="0"/>
                <a:cs typeface="Arial" pitchFamily="34" charset="0"/>
              </a:rPr>
              <a:t>Apetrei</a:t>
            </a:r>
            <a:endParaRPr lang="en-US" sz="1800" b="1" dirty="0">
              <a:solidFill>
                <a:srgbClr val="383333"/>
              </a:solidFill>
              <a:latin typeface="Arial" pitchFamily="34" charset="0"/>
              <a:cs typeface="Arial" pitchFamily="34" charset="0"/>
            </a:endParaRPr>
          </a:p>
          <a:p>
            <a:pPr>
              <a:spcBef>
                <a:spcPts val="0"/>
              </a:spcBef>
              <a:spcAft>
                <a:spcPts val="0"/>
              </a:spcAft>
            </a:pPr>
            <a:endParaRPr lang="en-US" sz="1400" b="1" dirty="0">
              <a:solidFill>
                <a:schemeClr val="tx1"/>
              </a:solidFill>
              <a:latin typeface="Arial" pitchFamily="34" charset="0"/>
              <a:cs typeface="Arial" pitchFamily="34" charset="0"/>
            </a:endParaRPr>
          </a:p>
          <a:p>
            <a:pPr>
              <a:spcBef>
                <a:spcPts val="0"/>
              </a:spcBef>
              <a:spcAft>
                <a:spcPts val="0"/>
              </a:spcAft>
            </a:pPr>
            <a:endParaRPr lang="en-US" sz="1400" b="1" dirty="0">
              <a:solidFill>
                <a:schemeClr val="tx1"/>
              </a:solidFill>
              <a:latin typeface="Arial" pitchFamily="34" charset="0"/>
              <a:cs typeface="Arial" pitchFamily="34" charset="0"/>
            </a:endParaRPr>
          </a:p>
          <a:p>
            <a:pPr>
              <a:spcBef>
                <a:spcPts val="0"/>
              </a:spcBef>
              <a:spcAft>
                <a:spcPts val="0"/>
              </a:spcAft>
            </a:pPr>
            <a:endParaRPr lang="en-US" sz="1400" b="1" dirty="0">
              <a:solidFill>
                <a:schemeClr val="tx1"/>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263AD93-B7FC-43B0-A51D-5EDD1F3B0BE0}"/>
              </a:ext>
            </a:extLst>
          </p:cNvPr>
          <p:cNvSpPr/>
          <p:nvPr/>
        </p:nvSpPr>
        <p:spPr>
          <a:xfrm>
            <a:off x="7232134" y="1648996"/>
            <a:ext cx="4572000" cy="677108"/>
          </a:xfrm>
          <a:prstGeom prst="rect">
            <a:avLst/>
          </a:prstGeom>
        </p:spPr>
        <p:txBody>
          <a:bodyPr>
            <a:spAutoFit/>
          </a:bodyPr>
          <a:lstStyle/>
          <a:p>
            <a:r>
              <a:rPr lang="en-US" sz="2000" b="1" dirty="0">
                <a:solidFill>
                  <a:srgbClr val="E8303B"/>
                </a:solidFill>
                <a:latin typeface="Arial" pitchFamily="34" charset="0"/>
                <a:cs typeface="Arial" pitchFamily="34" charset="0"/>
              </a:rPr>
              <a:t>Pitt DLAR</a:t>
            </a:r>
          </a:p>
          <a:p>
            <a:r>
              <a:rPr lang="en-US" b="1" dirty="0">
                <a:solidFill>
                  <a:srgbClr val="383333"/>
                </a:solidFill>
                <a:latin typeface="Arial" pitchFamily="34" charset="0"/>
                <a:cs typeface="Arial" pitchFamily="34" charset="0"/>
              </a:rPr>
              <a:t>Dr. Anita </a:t>
            </a:r>
            <a:r>
              <a:rPr lang="en-US" b="1" dirty="0" err="1">
                <a:solidFill>
                  <a:srgbClr val="383333"/>
                </a:solidFill>
                <a:latin typeface="Arial" pitchFamily="34" charset="0"/>
                <a:cs typeface="Arial" pitchFamily="34" charset="0"/>
              </a:rPr>
              <a:t>Trichel</a:t>
            </a:r>
            <a:endParaRPr lang="en-US" b="1" dirty="0">
              <a:solidFill>
                <a:srgbClr val="383333"/>
              </a:solidFill>
              <a:latin typeface="Arial" pitchFamily="34" charset="0"/>
              <a:cs typeface="Arial" pitchFamily="34" charset="0"/>
            </a:endParaRPr>
          </a:p>
        </p:txBody>
      </p:sp>
      <p:sp>
        <p:nvSpPr>
          <p:cNvPr id="6" name="TextBox 5">
            <a:extLst>
              <a:ext uri="{FF2B5EF4-FFF2-40B4-BE49-F238E27FC236}">
                <a16:creationId xmlns:a16="http://schemas.microsoft.com/office/drawing/2014/main" id="{B495B492-D55E-47B0-9118-ED72F0D2787C}"/>
              </a:ext>
            </a:extLst>
          </p:cNvPr>
          <p:cNvSpPr txBox="1"/>
          <p:nvPr/>
        </p:nvSpPr>
        <p:spPr>
          <a:xfrm>
            <a:off x="7232134" y="4378007"/>
            <a:ext cx="4673600" cy="830997"/>
          </a:xfrm>
          <a:prstGeom prst="rect">
            <a:avLst/>
          </a:prstGeom>
          <a:noFill/>
        </p:spPr>
        <p:txBody>
          <a:bodyPr wrap="square" rtlCol="0">
            <a:spAutoFit/>
          </a:bodyPr>
          <a:lstStyle/>
          <a:p>
            <a:pPr marL="457200" indent="-457200"/>
            <a:r>
              <a:rPr lang="en-US" sz="2400" b="1" dirty="0">
                <a:solidFill>
                  <a:srgbClr val="E8303B"/>
                </a:solidFill>
                <a:latin typeface="Calibri" pitchFamily="34" charset="0"/>
                <a:cs typeface="Calibri" pitchFamily="34" charset="0"/>
              </a:rPr>
              <a:t>IAS 2019 and the Scholarship Team</a:t>
            </a:r>
          </a:p>
          <a:p>
            <a:pPr marL="457200" indent="-457200">
              <a:buFont typeface="Wingdings" pitchFamily="2" charset="2"/>
              <a:buChar char="§"/>
            </a:pPr>
            <a:endParaRPr lang="en-US" sz="2400" b="1" dirty="0">
              <a:solidFill>
                <a:schemeClr val="tx2">
                  <a:lumMod val="40000"/>
                  <a:lumOff val="60000"/>
                </a:schemeClr>
              </a:solidFill>
              <a:latin typeface="Calibri" pitchFamily="34" charset="0"/>
              <a:cs typeface="Calibri" pitchFamily="34" charset="0"/>
            </a:endParaRPr>
          </a:p>
        </p:txBody>
      </p:sp>
      <p:sp>
        <p:nvSpPr>
          <p:cNvPr id="7" name="TextBox 4">
            <a:extLst>
              <a:ext uri="{FF2B5EF4-FFF2-40B4-BE49-F238E27FC236}">
                <a16:creationId xmlns:a16="http://schemas.microsoft.com/office/drawing/2014/main" id="{6EB51BD0-9F91-4DE2-9892-08750E122502}"/>
              </a:ext>
            </a:extLst>
          </p:cNvPr>
          <p:cNvSpPr txBox="1">
            <a:spLocks noChangeArrowheads="1"/>
          </p:cNvSpPr>
          <p:nvPr/>
        </p:nvSpPr>
        <p:spPr bwMode="auto">
          <a:xfrm>
            <a:off x="609600" y="5450398"/>
            <a:ext cx="5486400" cy="561500"/>
          </a:xfrm>
          <a:prstGeom prst="rect">
            <a:avLst/>
          </a:prstGeom>
          <a:noFill/>
          <a:ln w="9525">
            <a:noFill/>
            <a:miter lim="800000"/>
            <a:headEnd/>
            <a:tailEnd/>
          </a:ln>
        </p:spPr>
        <p:txBody>
          <a:bodyPr wrap="square">
            <a:spAutoFit/>
          </a:bodyPr>
          <a:lstStyle/>
          <a:p>
            <a:pPr>
              <a:lnSpc>
                <a:spcPts val="1200"/>
              </a:lnSpc>
            </a:pPr>
            <a:r>
              <a:rPr lang="en-US" sz="1400" b="1" dirty="0">
                <a:solidFill>
                  <a:srgbClr val="E8303B"/>
                </a:solidFill>
                <a:latin typeface="Arial" pitchFamily="34" charset="0"/>
                <a:cs typeface="Arial" pitchFamily="34" charset="0"/>
              </a:rPr>
              <a:t>This work was funded by :</a:t>
            </a:r>
            <a:endParaRPr lang="en-US" sz="1400" dirty="0">
              <a:solidFill>
                <a:srgbClr val="E8303B"/>
              </a:solidFill>
            </a:endParaRPr>
          </a:p>
          <a:p>
            <a:pPr>
              <a:lnSpc>
                <a:spcPts val="1200"/>
              </a:lnSpc>
            </a:pPr>
            <a:r>
              <a:rPr lang="en-US" sz="1400" dirty="0">
                <a:solidFill>
                  <a:srgbClr val="383333"/>
                </a:solidFill>
              </a:rPr>
              <a:t>R01 AI119346 (CA), NIH training grants T32 AI065380 (AK) and T32 AI060525 (AK)</a:t>
            </a:r>
            <a:endParaRPr lang="en-US" sz="1400" dirty="0">
              <a:highlight>
                <a:srgbClr val="FFFF00"/>
              </a:highlight>
              <a:latin typeface="Arial" pitchFamily="34" charset="0"/>
              <a:cs typeface="Arial" pitchFamily="34" charset="0"/>
            </a:endParaRPr>
          </a:p>
        </p:txBody>
      </p:sp>
      <p:pic>
        <p:nvPicPr>
          <p:cNvPr id="8" name="Picture 7" descr="A close up of a sign&#10;&#10;Description generated with very high confidence">
            <a:extLst>
              <a:ext uri="{FF2B5EF4-FFF2-40B4-BE49-F238E27FC236}">
                <a16:creationId xmlns:a16="http://schemas.microsoft.com/office/drawing/2014/main" id="{DB5D5F1B-71D5-46CA-A769-4333AD83E28C}"/>
              </a:ext>
            </a:extLst>
          </p:cNvPr>
          <p:cNvPicPr>
            <a:picLocks noChangeAspect="1"/>
          </p:cNvPicPr>
          <p:nvPr/>
        </p:nvPicPr>
        <p:blipFill>
          <a:blip r:embed="rId2"/>
          <a:stretch>
            <a:fillRect/>
          </a:stretch>
        </p:blipFill>
        <p:spPr>
          <a:xfrm>
            <a:off x="1114715" y="122928"/>
            <a:ext cx="1427317" cy="1446348"/>
          </a:xfrm>
          <a:prstGeom prst="rect">
            <a:avLst/>
          </a:prstGeom>
        </p:spPr>
      </p:pic>
      <p:sp>
        <p:nvSpPr>
          <p:cNvPr id="3" name="TextBox 2">
            <a:extLst>
              <a:ext uri="{FF2B5EF4-FFF2-40B4-BE49-F238E27FC236}">
                <a16:creationId xmlns:a16="http://schemas.microsoft.com/office/drawing/2014/main" id="{583F6B22-9702-453D-A8BF-DCAC40ED174D}"/>
              </a:ext>
            </a:extLst>
          </p:cNvPr>
          <p:cNvSpPr txBox="1"/>
          <p:nvPr/>
        </p:nvSpPr>
        <p:spPr>
          <a:xfrm>
            <a:off x="7232134" y="2557461"/>
            <a:ext cx="3039999" cy="954107"/>
          </a:xfrm>
          <a:prstGeom prst="rect">
            <a:avLst/>
          </a:prstGeom>
          <a:noFill/>
        </p:spPr>
        <p:txBody>
          <a:bodyPr wrap="none" rtlCol="0">
            <a:spAutoFit/>
          </a:bodyPr>
          <a:lstStyle/>
          <a:p>
            <a:pPr>
              <a:spcBef>
                <a:spcPts val="0"/>
              </a:spcBef>
              <a:spcAft>
                <a:spcPts val="0"/>
              </a:spcAft>
            </a:pPr>
            <a:r>
              <a:rPr lang="en-US" sz="2000" b="1" dirty="0">
                <a:solidFill>
                  <a:srgbClr val="E8303B"/>
                </a:solidFill>
                <a:latin typeface="Arial" pitchFamily="34" charset="0"/>
                <a:cs typeface="Arial" pitchFamily="34" charset="0"/>
              </a:rPr>
              <a:t>Dr. Angela </a:t>
            </a:r>
            <a:r>
              <a:rPr lang="en-US" sz="2000" b="1" dirty="0" err="1">
                <a:solidFill>
                  <a:srgbClr val="E8303B"/>
                </a:solidFill>
                <a:latin typeface="Arial" pitchFamily="34" charset="0"/>
                <a:cs typeface="Arial" pitchFamily="34" charset="0"/>
              </a:rPr>
              <a:t>Kashuba</a:t>
            </a:r>
            <a:r>
              <a:rPr lang="en-US" sz="2000" b="1" dirty="0">
                <a:solidFill>
                  <a:srgbClr val="E8303B"/>
                </a:solidFill>
                <a:latin typeface="Arial" pitchFamily="34" charset="0"/>
                <a:cs typeface="Arial" pitchFamily="34" charset="0"/>
              </a:rPr>
              <a:t> lab</a:t>
            </a:r>
          </a:p>
          <a:p>
            <a:r>
              <a:rPr lang="en-US" b="1" dirty="0">
                <a:solidFill>
                  <a:srgbClr val="383333"/>
                </a:solidFill>
                <a:latin typeface="Arial" pitchFamily="34" charset="0"/>
                <a:cs typeface="Arial" pitchFamily="34" charset="0"/>
              </a:rPr>
              <a:t>Dr. Mackenzie Cottrell</a:t>
            </a:r>
          </a:p>
          <a:p>
            <a:r>
              <a:rPr lang="en-US" b="1" dirty="0">
                <a:solidFill>
                  <a:srgbClr val="383333"/>
                </a:solidFill>
                <a:latin typeface="Arial" pitchFamily="34" charset="0"/>
                <a:cs typeface="Arial" pitchFamily="34" charset="0"/>
              </a:rPr>
              <a:t>John </a:t>
            </a:r>
            <a:r>
              <a:rPr lang="en-US" b="1" dirty="0" err="1">
                <a:solidFill>
                  <a:srgbClr val="383333"/>
                </a:solidFill>
                <a:latin typeface="Arial" pitchFamily="34" charset="0"/>
                <a:cs typeface="Arial" pitchFamily="34" charset="0"/>
              </a:rPr>
              <a:t>Dohnal</a:t>
            </a:r>
            <a:endParaRPr lang="en-US" b="1" dirty="0">
              <a:solidFill>
                <a:srgbClr val="383333"/>
              </a:solidFill>
              <a:latin typeface="Arial" pitchFamily="34" charset="0"/>
              <a:cs typeface="Arial" pitchFamily="34" charset="0"/>
            </a:endParaRPr>
          </a:p>
        </p:txBody>
      </p:sp>
      <p:sp>
        <p:nvSpPr>
          <p:cNvPr id="9" name="TextBox 8">
            <a:extLst>
              <a:ext uri="{FF2B5EF4-FFF2-40B4-BE49-F238E27FC236}">
                <a16:creationId xmlns:a16="http://schemas.microsoft.com/office/drawing/2014/main" id="{A68D49B5-2DE6-4613-A06D-5BAF895BFDD9}"/>
              </a:ext>
            </a:extLst>
          </p:cNvPr>
          <p:cNvSpPr txBox="1"/>
          <p:nvPr/>
        </p:nvSpPr>
        <p:spPr>
          <a:xfrm>
            <a:off x="7232134" y="3742925"/>
            <a:ext cx="2177456" cy="400110"/>
          </a:xfrm>
          <a:prstGeom prst="rect">
            <a:avLst/>
          </a:prstGeom>
          <a:noFill/>
        </p:spPr>
        <p:txBody>
          <a:bodyPr wrap="none" rtlCol="0">
            <a:spAutoFit/>
          </a:bodyPr>
          <a:lstStyle/>
          <a:p>
            <a:pPr>
              <a:spcBef>
                <a:spcPts val="0"/>
              </a:spcBef>
              <a:spcAft>
                <a:spcPts val="0"/>
              </a:spcAft>
            </a:pPr>
            <a:r>
              <a:rPr lang="en-US" sz="2000" b="1" dirty="0">
                <a:solidFill>
                  <a:srgbClr val="E8303B"/>
                </a:solidFill>
                <a:latin typeface="Arial" pitchFamily="34" charset="0"/>
                <a:cs typeface="Arial" pitchFamily="34" charset="0"/>
              </a:rPr>
              <a:t>Dr. John </a:t>
            </a:r>
            <a:r>
              <a:rPr lang="en-US" sz="2000" b="1" dirty="0" err="1">
                <a:solidFill>
                  <a:srgbClr val="E8303B"/>
                </a:solidFill>
                <a:latin typeface="Arial" pitchFamily="34" charset="0"/>
                <a:cs typeface="Arial" pitchFamily="34" charset="0"/>
              </a:rPr>
              <a:t>Mellors</a:t>
            </a:r>
            <a:endParaRPr lang="en-US" sz="2000" b="1" dirty="0">
              <a:solidFill>
                <a:srgbClr val="E8303B"/>
              </a:solidFill>
              <a:latin typeface="Arial" pitchFamily="34" charset="0"/>
              <a:cs typeface="Arial" pitchFamily="34" charset="0"/>
            </a:endParaRPr>
          </a:p>
        </p:txBody>
      </p:sp>
    </p:spTree>
    <p:extLst>
      <p:ext uri="{BB962C8B-B14F-4D97-AF65-F5344CB8AC3E}">
        <p14:creationId xmlns:p14="http://schemas.microsoft.com/office/powerpoint/2010/main" val="109813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Human Immunodeficiency Virus</a:t>
            </a:r>
          </a:p>
        </p:txBody>
      </p:sp>
      <p:sp>
        <p:nvSpPr>
          <p:cNvPr id="3" name="Content Placeholder 2"/>
          <p:cNvSpPr>
            <a:spLocks noGrp="1"/>
          </p:cNvSpPr>
          <p:nvPr>
            <p:ph idx="1"/>
          </p:nvPr>
        </p:nvSpPr>
        <p:spPr>
          <a:xfrm>
            <a:off x="609600" y="1600202"/>
            <a:ext cx="4394662" cy="4525963"/>
          </a:xfrm>
        </p:spPr>
        <p:txBody>
          <a:bodyPr>
            <a:normAutofit/>
          </a:bodyPr>
          <a:lstStyle/>
          <a:p>
            <a:pPr marL="457200" indent="-457200">
              <a:buFont typeface="Arial" panose="020B0604020202020204" pitchFamily="34" charset="0"/>
              <a:buChar char="•"/>
            </a:pPr>
            <a:r>
              <a:rPr lang="en-US" sz="2400" dirty="0">
                <a:latin typeface="Arial" panose="020B0604020202020204" pitchFamily="34" charset="0"/>
              </a:rPr>
              <a:t>36.9 million currently infected around the world</a:t>
            </a:r>
          </a:p>
          <a:p>
            <a:pPr marL="457200" indent="-457200">
              <a:buFont typeface="Arial" panose="020B0604020202020204" pitchFamily="34" charset="0"/>
              <a:buChar char="•"/>
            </a:pPr>
            <a:r>
              <a:rPr lang="en-US" sz="2400" dirty="0">
                <a:latin typeface="Arial" panose="020B0604020202020204" pitchFamily="34" charset="0"/>
              </a:rPr>
              <a:t>Only 21.7 million persons with HIV are on ART</a:t>
            </a:r>
          </a:p>
          <a:p>
            <a:pPr marL="457200" indent="-457200">
              <a:buFont typeface="Arial" panose="020B0604020202020204" pitchFamily="34" charset="0"/>
              <a:buChar char="•"/>
            </a:pPr>
            <a:r>
              <a:rPr lang="en-US" sz="2400" dirty="0">
                <a:latin typeface="Arial" panose="020B0604020202020204" pitchFamily="34" charset="0"/>
              </a:rPr>
              <a:t>The large population living without ART generates a major consensus that an HIV cure is a necessity</a:t>
            </a:r>
          </a:p>
        </p:txBody>
      </p:sp>
      <p:pic>
        <p:nvPicPr>
          <p:cNvPr id="4" name="Picture 2" descr="Stages of the HIV-1 life cycle that are targeted by antiretroviral drugs.">
            <a:extLst>
              <a:ext uri="{FF2B5EF4-FFF2-40B4-BE49-F238E27FC236}">
                <a16:creationId xmlns:a16="http://schemas.microsoft.com/office/drawing/2014/main" id="{C600FBF8-7850-4C10-9764-E8ECD722F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32" y="2322564"/>
            <a:ext cx="7069168" cy="38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5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Cures</a:t>
            </a:r>
          </a:p>
        </p:txBody>
      </p:sp>
      <p:sp>
        <p:nvSpPr>
          <p:cNvPr id="3" name="Content Placeholder 2"/>
          <p:cNvSpPr>
            <a:spLocks noGrp="1"/>
          </p:cNvSpPr>
          <p:nvPr>
            <p:ph idx="1"/>
          </p:nvPr>
        </p:nvSpPr>
        <p:spPr>
          <a:xfrm>
            <a:off x="609599" y="1600202"/>
            <a:ext cx="10972799" cy="4525963"/>
          </a:xfrm>
        </p:spPr>
        <p:txBody>
          <a:bodyPr>
            <a:normAutofit/>
          </a:bodyPr>
          <a:lstStyle/>
          <a:p>
            <a:pPr marL="0" indent="0">
              <a:buNone/>
            </a:pPr>
            <a:r>
              <a:rPr lang="en-US" sz="2400" b="1" dirty="0">
                <a:latin typeface="Arial" panose="020B0604020202020204" pitchFamily="34" charset="0"/>
              </a:rPr>
              <a:t>Sterilizing Cure</a:t>
            </a:r>
            <a:r>
              <a:rPr lang="en-US" sz="2400" dirty="0">
                <a:latin typeface="Arial" panose="020B0604020202020204" pitchFamily="34" charset="0"/>
              </a:rPr>
              <a:t>: complete eradication of HIV and infected cells from the body</a:t>
            </a:r>
          </a:p>
          <a:p>
            <a:r>
              <a:rPr lang="en-US" sz="2400" b="1" dirty="0">
                <a:solidFill>
                  <a:srgbClr val="5DA9DD"/>
                </a:solidFill>
                <a:latin typeface="Arial" panose="020B0604020202020204" pitchFamily="34" charset="0"/>
              </a:rPr>
              <a:t>The “Berlin patient” and the “London patient”</a:t>
            </a:r>
          </a:p>
          <a:p>
            <a:r>
              <a:rPr lang="en-US" sz="2400" b="1" dirty="0">
                <a:solidFill>
                  <a:srgbClr val="E8303B"/>
                </a:solidFill>
                <a:latin typeface="Arial" panose="020B0604020202020204" pitchFamily="34" charset="0"/>
              </a:rPr>
              <a:t>Boston patients</a:t>
            </a:r>
            <a:endParaRPr lang="en-US" sz="2400" dirty="0">
              <a:solidFill>
                <a:srgbClr val="E8303B"/>
              </a:solidFill>
              <a:latin typeface="Arial" panose="020B0604020202020204" pitchFamily="34" charset="0"/>
            </a:endParaRPr>
          </a:p>
          <a:p>
            <a:pPr marL="0" indent="0">
              <a:buNone/>
            </a:pPr>
            <a:endParaRPr lang="en-US" sz="2400" b="1" dirty="0">
              <a:latin typeface="Arial" panose="020B0604020202020204" pitchFamily="34" charset="0"/>
            </a:endParaRPr>
          </a:p>
        </p:txBody>
      </p:sp>
      <p:sp>
        <p:nvSpPr>
          <p:cNvPr id="5" name="TextBox 4">
            <a:extLst>
              <a:ext uri="{FF2B5EF4-FFF2-40B4-BE49-F238E27FC236}">
                <a16:creationId xmlns:a16="http://schemas.microsoft.com/office/drawing/2014/main" id="{3DB78766-2817-40AC-9B2B-21F36D418863}"/>
              </a:ext>
            </a:extLst>
          </p:cNvPr>
          <p:cNvSpPr txBox="1"/>
          <p:nvPr/>
        </p:nvSpPr>
        <p:spPr>
          <a:xfrm>
            <a:off x="609599" y="3386129"/>
            <a:ext cx="10972798" cy="1791260"/>
          </a:xfrm>
          <a:prstGeom prst="rect">
            <a:avLst/>
          </a:prstGeom>
          <a:noFill/>
          <a:ln>
            <a:noFill/>
          </a:ln>
        </p:spPr>
        <p:txBody>
          <a:bodyPr wrap="square" rtlCol="0">
            <a:spAutoFit/>
          </a:bodyPr>
          <a:lstStyle/>
          <a:p>
            <a:pPr>
              <a:spcBef>
                <a:spcPct val="20000"/>
              </a:spcBef>
            </a:pPr>
            <a:r>
              <a:rPr lang="en-US" sz="2400" b="1" dirty="0">
                <a:solidFill>
                  <a:srgbClr val="383333"/>
                </a:solidFill>
                <a:latin typeface="Arial" panose="020B0604020202020204" pitchFamily="34" charset="0"/>
                <a:cs typeface="Arial" pitchFamily="34" charset="0"/>
              </a:rPr>
              <a:t>Functional cure: </a:t>
            </a:r>
            <a:r>
              <a:rPr lang="en-US" sz="2400" dirty="0">
                <a:solidFill>
                  <a:srgbClr val="383333"/>
                </a:solidFill>
                <a:latin typeface="Arial" panose="020B0604020202020204" pitchFamily="34" charset="0"/>
                <a:cs typeface="Arial" pitchFamily="34" charset="0"/>
              </a:rPr>
              <a:t>control of HIV infection without complete HIV eradication. </a:t>
            </a:r>
          </a:p>
          <a:p>
            <a:pPr marL="342900" indent="-342900">
              <a:spcBef>
                <a:spcPct val="20000"/>
              </a:spcBef>
              <a:buFont typeface="Arial"/>
              <a:buChar char="•"/>
            </a:pPr>
            <a:r>
              <a:rPr lang="en-US" sz="2400" b="1" dirty="0">
                <a:solidFill>
                  <a:srgbClr val="5DA9DD"/>
                </a:solidFill>
                <a:latin typeface="Arial" panose="020B0604020202020204" pitchFamily="34" charset="0"/>
                <a:cs typeface="Arial" pitchFamily="34" charset="0"/>
              </a:rPr>
              <a:t>VISCONTI cohort teen</a:t>
            </a:r>
          </a:p>
          <a:p>
            <a:pPr marL="342900" indent="-342900">
              <a:spcBef>
                <a:spcPct val="20000"/>
              </a:spcBef>
              <a:buFont typeface="Arial"/>
              <a:buChar char="•"/>
            </a:pPr>
            <a:r>
              <a:rPr lang="en-US" sz="2400" b="1" dirty="0">
                <a:solidFill>
                  <a:srgbClr val="5DA9DD"/>
                </a:solidFill>
                <a:latin typeface="Arial" panose="020B0604020202020204" pitchFamily="34" charset="0"/>
                <a:cs typeface="Arial" pitchFamily="34" charset="0"/>
              </a:rPr>
              <a:t>South African child</a:t>
            </a:r>
          </a:p>
          <a:p>
            <a:pPr marL="342900" indent="-342900">
              <a:spcBef>
                <a:spcPct val="20000"/>
              </a:spcBef>
              <a:buFont typeface="Arial"/>
              <a:buChar char="•"/>
            </a:pPr>
            <a:r>
              <a:rPr lang="en-US" sz="2400" b="1" dirty="0">
                <a:solidFill>
                  <a:srgbClr val="E8303B"/>
                </a:solidFill>
                <a:latin typeface="Arial" panose="020B0604020202020204" pitchFamily="34" charset="0"/>
                <a:cs typeface="Arial" pitchFamily="34" charset="0"/>
              </a:rPr>
              <a:t>Mississippi Baby</a:t>
            </a:r>
          </a:p>
        </p:txBody>
      </p:sp>
    </p:spTree>
    <p:extLst>
      <p:ext uri="{BB962C8B-B14F-4D97-AF65-F5344CB8AC3E}">
        <p14:creationId xmlns:p14="http://schemas.microsoft.com/office/powerpoint/2010/main" val="9300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Obstacles For Cures</a:t>
            </a:r>
          </a:p>
        </p:txBody>
      </p:sp>
      <p:sp>
        <p:nvSpPr>
          <p:cNvPr id="3" name="Content Placeholder 2"/>
          <p:cNvSpPr>
            <a:spLocks noGrp="1"/>
          </p:cNvSpPr>
          <p:nvPr>
            <p:ph idx="1"/>
          </p:nvPr>
        </p:nvSpPr>
        <p:spPr>
          <a:xfrm>
            <a:off x="609599" y="1600202"/>
            <a:ext cx="10972799" cy="4525963"/>
          </a:xfrm>
        </p:spPr>
        <p:txBody>
          <a:bodyPr>
            <a:normAutofit/>
          </a:bodyPr>
          <a:lstStyle/>
          <a:p>
            <a:pPr marL="457200" indent="-457200">
              <a:buFont typeface="Arial" panose="020B0604020202020204" pitchFamily="34" charset="0"/>
              <a:buChar char="•"/>
            </a:pPr>
            <a:r>
              <a:rPr lang="en-US" sz="2400" b="1" dirty="0">
                <a:latin typeface="Arial" panose="020B0604020202020204" pitchFamily="34" charset="0"/>
              </a:rPr>
              <a:t>Obstacles for an HIV cure include:</a:t>
            </a:r>
          </a:p>
          <a:p>
            <a:pPr marL="857250" lvl="1" indent="-457200">
              <a:buFont typeface="Arial" panose="020B0604020202020204" pitchFamily="34" charset="0"/>
              <a:buChar char="•"/>
            </a:pPr>
            <a:r>
              <a:rPr lang="en-US" sz="2000" dirty="0">
                <a:latin typeface="Arial" panose="020B0604020202020204" pitchFamily="34" charset="0"/>
              </a:rPr>
              <a:t>Rapid establishment of latent reservoir</a:t>
            </a:r>
          </a:p>
          <a:p>
            <a:pPr marL="857250" lvl="1" indent="-457200">
              <a:buFont typeface="Arial" panose="020B0604020202020204" pitchFamily="34" charset="0"/>
              <a:buChar char="•"/>
            </a:pPr>
            <a:r>
              <a:rPr lang="en-US" sz="2000" dirty="0">
                <a:latin typeface="Arial" panose="020B0604020202020204" pitchFamily="34" charset="0"/>
              </a:rPr>
              <a:t>Reservoir is widely disseminated throughout the body</a:t>
            </a:r>
          </a:p>
          <a:p>
            <a:pPr marL="457200" indent="-457200">
              <a:buFont typeface="Arial" panose="020B0604020202020204" pitchFamily="34" charset="0"/>
              <a:buChar char="•"/>
            </a:pPr>
            <a:endParaRPr lang="en-US" sz="2400" b="1" dirty="0">
              <a:latin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rPr>
              <a:t>Obstacles for cure research:</a:t>
            </a:r>
          </a:p>
          <a:p>
            <a:pPr marL="857250" lvl="1" indent="-457200">
              <a:buFont typeface="Arial" panose="020B0604020202020204" pitchFamily="34" charset="0"/>
              <a:buChar char="•"/>
            </a:pPr>
            <a:r>
              <a:rPr lang="en-US" sz="2000" dirty="0">
                <a:latin typeface="Arial" panose="020B0604020202020204" pitchFamily="34" charset="0"/>
              </a:rPr>
              <a:t>Technical: no marker has been determined</a:t>
            </a:r>
          </a:p>
          <a:p>
            <a:pPr marL="857250" lvl="1" indent="-457200">
              <a:buFont typeface="Arial" panose="020B0604020202020204" pitchFamily="34" charset="0"/>
              <a:buChar char="•"/>
            </a:pPr>
            <a:r>
              <a:rPr lang="en-US" sz="2000" dirty="0">
                <a:latin typeface="Arial" panose="020B0604020202020204" pitchFamily="34" charset="0"/>
              </a:rPr>
              <a:t>Ethical: cannot stop therapy knowing the risks of disease progression or emergence of drug-resistant strains</a:t>
            </a:r>
          </a:p>
          <a:p>
            <a:pPr marL="1257300" lvl="2" indent="-457200">
              <a:buFont typeface="Arial" panose="020B0604020202020204" pitchFamily="34" charset="0"/>
              <a:buChar char="•"/>
            </a:pPr>
            <a:r>
              <a:rPr lang="en-US" sz="1800" dirty="0">
                <a:latin typeface="Arial" panose="020B0604020202020204" pitchFamily="34" charset="0"/>
              </a:rPr>
              <a:t>Recent findings in Analytic Treatment Interruptions have found that closely monitored cessation of treatment can be done safely.</a:t>
            </a:r>
          </a:p>
        </p:txBody>
      </p:sp>
    </p:spTree>
    <p:extLst>
      <p:ext uri="{BB962C8B-B14F-4D97-AF65-F5344CB8AC3E}">
        <p14:creationId xmlns:p14="http://schemas.microsoft.com/office/powerpoint/2010/main" val="19162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“Kick and Kill”</a:t>
            </a:r>
          </a:p>
        </p:txBody>
      </p:sp>
      <p:sp>
        <p:nvSpPr>
          <p:cNvPr id="3" name="Content Placeholder 2"/>
          <p:cNvSpPr>
            <a:spLocks noGrp="1"/>
          </p:cNvSpPr>
          <p:nvPr>
            <p:ph idx="1"/>
          </p:nvPr>
        </p:nvSpPr>
        <p:spPr>
          <a:xfrm>
            <a:off x="609599" y="1600202"/>
            <a:ext cx="10972799" cy="4525963"/>
          </a:xfrm>
        </p:spPr>
        <p:txBody>
          <a:bodyPr>
            <a:normAutofit/>
          </a:bodyPr>
          <a:lstStyle/>
          <a:p>
            <a:pPr marL="457200" indent="-457200">
              <a:buFont typeface="Arial" panose="020B0604020202020204" pitchFamily="34" charset="0"/>
              <a:buChar char="•"/>
            </a:pPr>
            <a:r>
              <a:rPr lang="en-US" sz="2800" dirty="0">
                <a:latin typeface="Arial" panose="020B0604020202020204" pitchFamily="34" charset="0"/>
              </a:rPr>
              <a:t>Use of latency reversing agents to “kick” the virus out of latency</a:t>
            </a:r>
          </a:p>
          <a:p>
            <a:pPr marL="914400" lvl="1" indent="-457200">
              <a:buFont typeface="Arial" panose="020B0604020202020204" pitchFamily="34" charset="0"/>
              <a:buChar char="•"/>
            </a:pPr>
            <a:r>
              <a:rPr lang="en-US" dirty="0" err="1">
                <a:latin typeface="Arial" panose="020B0604020202020204" pitchFamily="34" charset="0"/>
              </a:rPr>
              <a:t>HDACi</a:t>
            </a:r>
            <a:r>
              <a:rPr lang="en-US" dirty="0">
                <a:latin typeface="Arial" panose="020B0604020202020204" pitchFamily="34" charset="0"/>
              </a:rPr>
              <a:t>, PKC agonists, bromodomain inhibitors etc.</a:t>
            </a:r>
          </a:p>
          <a:p>
            <a:pPr marL="457200" indent="-457200">
              <a:buFont typeface="Arial" panose="020B0604020202020204" pitchFamily="34" charset="0"/>
              <a:buChar char="•"/>
            </a:pPr>
            <a:r>
              <a:rPr lang="en-US" sz="2800" dirty="0">
                <a:latin typeface="Arial" panose="020B0604020202020204" pitchFamily="34" charset="0"/>
              </a:rPr>
              <a:t>Cells producing reactivated virus then get killed through either the cell-mediated immune response or viral lytic effects; the “kill” aspect</a:t>
            </a:r>
          </a:p>
        </p:txBody>
      </p:sp>
    </p:spTree>
    <p:extLst>
      <p:ext uri="{BB962C8B-B14F-4D97-AF65-F5344CB8AC3E}">
        <p14:creationId xmlns:p14="http://schemas.microsoft.com/office/powerpoint/2010/main" val="283833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rPr>
              <a:t>Romidepsin</a:t>
            </a:r>
            <a:endParaRPr lang="en-US" dirty="0">
              <a:latin typeface="Arial" panose="020B0604020202020204" pitchFamily="34" charset="0"/>
            </a:endParaRPr>
          </a:p>
        </p:txBody>
      </p:sp>
      <p:sp>
        <p:nvSpPr>
          <p:cNvPr id="3" name="Content Placeholder 2"/>
          <p:cNvSpPr>
            <a:spLocks noGrp="1"/>
          </p:cNvSpPr>
          <p:nvPr>
            <p:ph idx="1"/>
          </p:nvPr>
        </p:nvSpPr>
        <p:spPr>
          <a:xfrm>
            <a:off x="609599" y="1600202"/>
            <a:ext cx="10972799" cy="4525963"/>
          </a:xfrm>
        </p:spPr>
        <p:txBody>
          <a:bodyPr>
            <a:normAutofit/>
          </a:bodyPr>
          <a:lstStyle/>
          <a:p>
            <a:pPr marL="457200" indent="-457200">
              <a:buFont typeface="Arial" panose="020B0604020202020204" pitchFamily="34" charset="0"/>
              <a:buChar char="•"/>
            </a:pPr>
            <a:r>
              <a:rPr lang="en-US" sz="2800" b="1" dirty="0" err="1">
                <a:latin typeface="Arial" panose="020B0604020202020204" pitchFamily="34" charset="0"/>
              </a:rPr>
              <a:t>Romidepsin</a:t>
            </a:r>
            <a:r>
              <a:rPr lang="en-US" sz="2800" dirty="0">
                <a:latin typeface="Arial" panose="020B0604020202020204" pitchFamily="34" charset="0"/>
              </a:rPr>
              <a:t> </a:t>
            </a:r>
            <a:r>
              <a:rPr lang="en-US" sz="2800" b="1" dirty="0">
                <a:latin typeface="Arial" panose="020B0604020202020204" pitchFamily="34" charset="0"/>
              </a:rPr>
              <a:t>(RMD); </a:t>
            </a:r>
            <a:r>
              <a:rPr lang="en-US" sz="2800" b="1" dirty="0" err="1">
                <a:latin typeface="Arial" panose="020B0604020202020204" pitchFamily="34" charset="0"/>
              </a:rPr>
              <a:t>HDACi</a:t>
            </a:r>
            <a:endParaRPr lang="en-US" sz="2800" b="1" dirty="0">
              <a:latin typeface="Arial" panose="020B0604020202020204" pitchFamily="34" charset="0"/>
            </a:endParaRPr>
          </a:p>
          <a:p>
            <a:pPr marL="857250" lvl="1" indent="-457200">
              <a:buFont typeface="Arial" panose="020B0604020202020204" pitchFamily="34" charset="0"/>
              <a:buChar char="•"/>
            </a:pPr>
            <a:r>
              <a:rPr lang="en-US" sz="2400" dirty="0">
                <a:latin typeface="Arial" panose="020B0604020202020204" pitchFamily="34" charset="0"/>
              </a:rPr>
              <a:t>Used in treatment for cutaneous T-cell Lymphoma</a:t>
            </a:r>
          </a:p>
          <a:p>
            <a:pPr marL="857250" lvl="1" indent="-457200">
              <a:buFont typeface="Arial" panose="020B0604020202020204" pitchFamily="34" charset="0"/>
              <a:buChar char="•"/>
            </a:pPr>
            <a:r>
              <a:rPr lang="en-US" sz="2400" dirty="0">
                <a:latin typeface="Arial" panose="020B0604020202020204" pitchFamily="34" charset="0"/>
              </a:rPr>
              <a:t>Shown to reactivate latent SIV</a:t>
            </a:r>
          </a:p>
          <a:p>
            <a:pPr marL="857250" lvl="1" indent="-457200">
              <a:buFont typeface="Arial" panose="020B0604020202020204" pitchFamily="34" charset="0"/>
              <a:buChar char="•"/>
            </a:pPr>
            <a:r>
              <a:rPr lang="en-US" sz="2400" dirty="0">
                <a:solidFill>
                  <a:srgbClr val="FF0000"/>
                </a:solidFill>
                <a:latin typeface="Arial" panose="020B0604020202020204" pitchFamily="34" charset="0"/>
              </a:rPr>
              <a:t>Conflicting reports on HIV reactivation efficacy and the impact on immunological effects</a:t>
            </a:r>
          </a:p>
          <a:p>
            <a:pPr marL="1257300" lvl="2" indent="-457200">
              <a:buFont typeface="Arial" panose="020B0604020202020204" pitchFamily="34" charset="0"/>
              <a:buChar char="•"/>
            </a:pPr>
            <a:r>
              <a:rPr lang="en-US" sz="2000" dirty="0">
                <a:latin typeface="Arial" panose="020B0604020202020204" pitchFamily="34" charset="0"/>
              </a:rPr>
              <a:t>Cytotoxic T lymphocyte functionality may be hindered</a:t>
            </a:r>
          </a:p>
        </p:txBody>
      </p:sp>
    </p:spTree>
    <p:extLst>
      <p:ext uri="{BB962C8B-B14F-4D97-AF65-F5344CB8AC3E}">
        <p14:creationId xmlns:p14="http://schemas.microsoft.com/office/powerpoint/2010/main" val="251499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Goals</a:t>
            </a:r>
          </a:p>
        </p:txBody>
      </p:sp>
      <p:sp>
        <p:nvSpPr>
          <p:cNvPr id="3" name="Content Placeholder 2"/>
          <p:cNvSpPr>
            <a:spLocks noGrp="1"/>
          </p:cNvSpPr>
          <p:nvPr>
            <p:ph idx="1"/>
          </p:nvPr>
        </p:nvSpPr>
        <p:spPr>
          <a:xfrm>
            <a:off x="609599" y="1600202"/>
            <a:ext cx="10972799" cy="4525963"/>
          </a:xfrm>
        </p:spPr>
        <p:txBody>
          <a:bodyPr>
            <a:normAutofit fontScale="92500" lnSpcReduction="10000"/>
          </a:bodyPr>
          <a:lstStyle/>
          <a:p>
            <a:pPr marL="0" indent="0">
              <a:buNone/>
            </a:pPr>
            <a:r>
              <a:rPr lang="en-US" sz="2400" b="1" dirty="0">
                <a:latin typeface="Arial" panose="020B0604020202020204" pitchFamily="34" charset="0"/>
              </a:rPr>
              <a:t>To optimize dosing and assess the impact of repeated RMD administrations on the size of the latent SIV reservoir in an </a:t>
            </a:r>
            <a:r>
              <a:rPr lang="en-US" sz="2400" b="1" i="1" dirty="0">
                <a:latin typeface="Arial" panose="020B0604020202020204" pitchFamily="34" charset="0"/>
              </a:rPr>
              <a:t>in vivo </a:t>
            </a:r>
            <a:r>
              <a:rPr lang="en-US" sz="2400" b="1" dirty="0">
                <a:latin typeface="Arial" panose="020B0604020202020204" pitchFamily="34" charset="0"/>
              </a:rPr>
              <a:t>model of elite controllers: RMs infected with </a:t>
            </a:r>
            <a:r>
              <a:rPr lang="en-US" sz="2400" b="1" dirty="0" err="1">
                <a:latin typeface="Arial" panose="020B0604020202020204" pitchFamily="34" charset="0"/>
              </a:rPr>
              <a:t>SIVsab</a:t>
            </a:r>
            <a:endParaRPr lang="en-US" sz="2400" b="1" dirty="0">
              <a:latin typeface="Arial" panose="020B0604020202020204" pitchFamily="34" charset="0"/>
            </a:endParaRPr>
          </a:p>
          <a:p>
            <a:pPr marL="457200" indent="-457200">
              <a:buFont typeface="Arial" panose="020B0604020202020204" pitchFamily="34" charset="0"/>
              <a:buChar char="•"/>
            </a:pPr>
            <a:endParaRPr lang="en-US" sz="2400" b="1" dirty="0">
              <a:latin typeface="Arial" panose="020B0604020202020204" pitchFamily="34" charset="0"/>
            </a:endParaRPr>
          </a:p>
          <a:p>
            <a:pPr marL="0" indent="0">
              <a:buNone/>
            </a:pPr>
            <a:r>
              <a:rPr lang="en-US" sz="2400" b="1" u="sng" dirty="0">
                <a:latin typeface="Arial" panose="020B0604020202020204" pitchFamily="34" charset="0"/>
              </a:rPr>
              <a:t>Hypothesis</a:t>
            </a:r>
            <a:r>
              <a:rPr lang="en-US" sz="2400" dirty="0">
                <a:latin typeface="Arial" panose="020B0604020202020204" pitchFamily="34" charset="0"/>
              </a:rPr>
              <a:t>: Repeated dosing of </a:t>
            </a:r>
            <a:r>
              <a:rPr lang="en-US" sz="2400" dirty="0" err="1">
                <a:latin typeface="Arial" panose="020B0604020202020204" pitchFamily="34" charset="0"/>
              </a:rPr>
              <a:t>romidepsin</a:t>
            </a:r>
            <a:r>
              <a:rPr lang="en-US" sz="2400" dirty="0">
                <a:latin typeface="Arial" panose="020B0604020202020204" pitchFamily="34" charset="0"/>
              </a:rPr>
              <a:t> will progressively decrease the size of the reservoir, which will be observed as subsequent loss of reactivation potency at each round of treatment</a:t>
            </a:r>
          </a:p>
          <a:p>
            <a:r>
              <a:rPr lang="en-US" sz="2400" dirty="0">
                <a:latin typeface="Arial" panose="020B0604020202020204" pitchFamily="34" charset="0"/>
              </a:rPr>
              <a:t>By utilizing an </a:t>
            </a:r>
            <a:r>
              <a:rPr lang="en-US" sz="2400" i="1" dirty="0">
                <a:latin typeface="Arial" panose="020B0604020202020204" pitchFamily="34" charset="0"/>
              </a:rPr>
              <a:t>in vivo</a:t>
            </a:r>
            <a:r>
              <a:rPr lang="en-US" sz="2400" dirty="0">
                <a:latin typeface="Arial" panose="020B0604020202020204" pitchFamily="34" charset="0"/>
              </a:rPr>
              <a:t> model of SIV latency, whereby SIV is controlled through a healthy cellular immune response, we should see greater reservoir clearance with treatment.</a:t>
            </a:r>
          </a:p>
          <a:p>
            <a:r>
              <a:rPr lang="en-US" sz="2400" dirty="0">
                <a:latin typeface="Arial" panose="020B0604020202020204" pitchFamily="34" charset="0"/>
              </a:rPr>
              <a:t>The change from single administrations of RMD to “double doses” should further boost the extent of viral reactivation, thus allowing for a larger clearance of the reservoir relative to single dose regimens.</a:t>
            </a:r>
          </a:p>
          <a:p>
            <a:pPr marL="0" indent="0">
              <a:buNone/>
            </a:pPr>
            <a:endParaRPr lang="en-US" sz="2400" dirty="0">
              <a:latin typeface="Arial" panose="020B0604020202020204" pitchFamily="34" charset="0"/>
            </a:endParaRPr>
          </a:p>
          <a:p>
            <a:pPr marL="0" indent="0">
              <a:buNone/>
            </a:pPr>
            <a:endParaRPr lang="en-US" sz="2400" dirty="0">
              <a:latin typeface="Arial" panose="020B0604020202020204" pitchFamily="34" charset="0"/>
            </a:endParaRPr>
          </a:p>
          <a:p>
            <a:pPr marL="0" indent="0">
              <a:buNone/>
            </a:pPr>
            <a:endParaRPr lang="en-US" sz="2400" b="1" u="sng" dirty="0">
              <a:latin typeface="Arial" panose="020B0604020202020204" pitchFamily="34" charset="0"/>
            </a:endParaRPr>
          </a:p>
        </p:txBody>
      </p:sp>
    </p:spTree>
    <p:extLst>
      <p:ext uri="{BB962C8B-B14F-4D97-AF65-F5344CB8AC3E}">
        <p14:creationId xmlns:p14="http://schemas.microsoft.com/office/powerpoint/2010/main" val="36199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Approach</a:t>
            </a:r>
          </a:p>
        </p:txBody>
      </p:sp>
      <p:sp>
        <p:nvSpPr>
          <p:cNvPr id="3" name="Content Placeholder 2"/>
          <p:cNvSpPr>
            <a:spLocks noGrp="1"/>
          </p:cNvSpPr>
          <p:nvPr>
            <p:ph idx="1"/>
          </p:nvPr>
        </p:nvSpPr>
        <p:spPr>
          <a:xfrm>
            <a:off x="609599" y="1600202"/>
            <a:ext cx="10972799" cy="4525963"/>
          </a:xfrm>
        </p:spPr>
        <p:txBody>
          <a:bodyPr>
            <a:normAutofit/>
          </a:bodyPr>
          <a:lstStyle/>
          <a:p>
            <a:pPr marL="0" indent="0">
              <a:buNone/>
            </a:pPr>
            <a:r>
              <a:rPr lang="en-US" sz="2400" b="1" u="sng" dirty="0">
                <a:latin typeface="Arial" panose="020B0604020202020204" pitchFamily="34" charset="0"/>
              </a:rPr>
              <a:t>Experimental approach</a:t>
            </a:r>
            <a:r>
              <a:rPr lang="en-US" sz="2400" dirty="0">
                <a:latin typeface="Arial" panose="020B0604020202020204" pitchFamily="34" charset="0"/>
              </a:rPr>
              <a:t>:</a:t>
            </a:r>
          </a:p>
          <a:p>
            <a:pPr marL="0" indent="0">
              <a:buNone/>
            </a:pPr>
            <a:endParaRPr lang="en-US" sz="2400" b="1" u="sng" dirty="0">
              <a:latin typeface="Arial" panose="020B0604020202020204" pitchFamily="34" charset="0"/>
            </a:endParaRPr>
          </a:p>
          <a:p>
            <a:r>
              <a:rPr lang="en-US" sz="2400" dirty="0">
                <a:latin typeface="Arial" panose="020B0604020202020204" pitchFamily="34" charset="0"/>
              </a:rPr>
              <a:t>Five RMs were IV-infected with 300 TCID50 </a:t>
            </a:r>
            <a:r>
              <a:rPr lang="en-US" sz="2400" dirty="0" err="1">
                <a:latin typeface="Arial" panose="020B0604020202020204" pitchFamily="34" charset="0"/>
              </a:rPr>
              <a:t>SIVsab</a:t>
            </a:r>
            <a:endParaRPr lang="en-US" sz="2400" dirty="0">
              <a:latin typeface="Arial" panose="020B0604020202020204" pitchFamily="34" charset="0"/>
            </a:endParaRPr>
          </a:p>
          <a:p>
            <a:r>
              <a:rPr lang="en-US" sz="2400" dirty="0">
                <a:latin typeface="Arial" panose="020B0604020202020204" pitchFamily="34" charset="0"/>
              </a:rPr>
              <a:t>RMs received up-to 5 rounds of RMD (7 mg/m</a:t>
            </a:r>
            <a:r>
              <a:rPr lang="en-US" sz="2400" baseline="30000" dirty="0">
                <a:latin typeface="Arial" panose="020B0604020202020204" pitchFamily="34" charset="0"/>
              </a:rPr>
              <a:t>2</a:t>
            </a:r>
            <a:r>
              <a:rPr lang="en-US" sz="2400" dirty="0">
                <a:latin typeface="Arial" panose="020B0604020202020204" pitchFamily="34" charset="0"/>
              </a:rPr>
              <a:t>) after viral control</a:t>
            </a:r>
          </a:p>
          <a:p>
            <a:pPr lvl="1">
              <a:buFont typeface="Arial" panose="020B0604020202020204" pitchFamily="34" charset="0"/>
              <a:buChar char="•"/>
            </a:pPr>
            <a:r>
              <a:rPr lang="en-US" sz="2000" dirty="0">
                <a:latin typeface="Arial" panose="020B0604020202020204" pitchFamily="34" charset="0"/>
              </a:rPr>
              <a:t>The first three rounds were single doses</a:t>
            </a:r>
          </a:p>
          <a:p>
            <a:pPr lvl="1">
              <a:buFont typeface="Arial" panose="020B0604020202020204" pitchFamily="34" charset="0"/>
              <a:buChar char="•"/>
            </a:pPr>
            <a:r>
              <a:rPr lang="en-US" sz="2000" dirty="0">
                <a:latin typeface="Arial" panose="020B0604020202020204" pitchFamily="34" charset="0"/>
              </a:rPr>
              <a:t>All remaining rounds were two doses separated by 1 day, “double doses”</a:t>
            </a:r>
          </a:p>
          <a:p>
            <a:pPr>
              <a:buFont typeface="Arial" panose="020B0604020202020204" pitchFamily="34" charset="0"/>
              <a:buChar char="•"/>
            </a:pPr>
            <a:r>
              <a:rPr lang="en-US" sz="2400" dirty="0">
                <a:latin typeface="Arial" panose="020B0604020202020204" pitchFamily="34" charset="0"/>
              </a:rPr>
              <a:t>Two RMs received CD8-depleting antibody (M-T807R1) to assess remaining reservoir after no rebound following the third </a:t>
            </a:r>
            <a:r>
              <a:rPr lang="en-US" sz="2400" dirty="0" err="1">
                <a:latin typeface="Arial" panose="020B0604020202020204" pitchFamily="34" charset="0"/>
              </a:rPr>
              <a:t>romidepsin</a:t>
            </a:r>
            <a:r>
              <a:rPr lang="en-US" sz="2400" dirty="0">
                <a:latin typeface="Arial" panose="020B0604020202020204" pitchFamily="34" charset="0"/>
              </a:rPr>
              <a:t> treatment</a:t>
            </a:r>
          </a:p>
        </p:txBody>
      </p:sp>
    </p:spTree>
    <p:extLst>
      <p:ext uri="{BB962C8B-B14F-4D97-AF65-F5344CB8AC3E}">
        <p14:creationId xmlns:p14="http://schemas.microsoft.com/office/powerpoint/2010/main" val="3854748284"/>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16378</TotalTime>
  <Words>982</Words>
  <Application>Microsoft Office PowerPoint</Application>
  <PresentationFormat>Widescreen</PresentationFormat>
  <Paragraphs>128</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Raleway</vt:lpstr>
      <vt:lpstr>Wingdings</vt:lpstr>
      <vt:lpstr>Wingdings 2</vt:lpstr>
      <vt:lpstr>AIDS 2016_Template</vt:lpstr>
      <vt:lpstr>PowerPoint Presentation</vt:lpstr>
      <vt:lpstr>Different regimens of Romidepsin administration for reversion of SIV latency in a rhesus macaque model of complete virus control</vt:lpstr>
      <vt:lpstr>Human Immunodeficiency Virus</vt:lpstr>
      <vt:lpstr>Cures</vt:lpstr>
      <vt:lpstr>Obstacles For Cures</vt:lpstr>
      <vt:lpstr>“Kick and Kill”</vt:lpstr>
      <vt:lpstr>Romidepsin</vt:lpstr>
      <vt:lpstr>Goals</vt:lpstr>
      <vt:lpstr>Approach</vt:lpstr>
      <vt:lpstr>Plasma Viral Loads</vt:lpstr>
      <vt:lpstr>Plasma Viral Loads-CD8+ Depletion</vt:lpstr>
      <vt:lpstr>T-cell Dynamics</vt:lpstr>
      <vt:lpstr>Immune Activation</vt:lpstr>
      <vt:lpstr>Tissue Immune Activation</vt:lpstr>
      <vt:lpstr>SIV-Specific Immune Responses</vt:lpstr>
      <vt:lpstr>Toxicities</vt:lpstr>
      <vt:lpstr>Toxicities</vt:lpstr>
      <vt:lpstr>Toxicities</vt:lpstr>
      <vt:lpstr>Conclusions</vt:lpstr>
      <vt:lpstr>Acknowlegements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Adam Kleinman</cp:lastModifiedBy>
  <cp:revision>103</cp:revision>
  <cp:lastPrinted>2017-01-16T15:31:13Z</cp:lastPrinted>
  <dcterms:created xsi:type="dcterms:W3CDTF">2017-01-13T09:09:35Z</dcterms:created>
  <dcterms:modified xsi:type="dcterms:W3CDTF">2019-07-24T14:31:07Z</dcterms:modified>
</cp:coreProperties>
</file>